
<file path=[Content_Types].xml><?xml version="1.0" encoding="utf-8"?>
<Types xmlns="http://schemas.openxmlformats.org/package/2006/content-types">
  <Default ContentType="image/jpeg" Extension="jpg"/>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Lst>
  <p:sldSz cy="68580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 uri="GoogleSlidesCustomDataVersion2">
      <go:slidesCustomData xmlns:go="http://customooxmlschemas.google.com/" r:id="rId40" roundtripDataSignature="AMtx7mipF02AgZLuH+xIkkr8vHeH+ZR7d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36663355-51F4-44A6-B022-A9C234BEFAE0}">
  <a:tblStyle styleId="{36663355-51F4-44A6-B022-A9C234BEFAE0}"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customschemas.google.com/relationships/presentationmetadata" Target="meta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slide" Target="slides/slide31.xml"/><Relationship Id="rId14" Type="http://schemas.openxmlformats.org/officeDocument/2006/relationships/slide" Target="slides/slide8.xml"/><Relationship Id="rId36" Type="http://schemas.openxmlformats.org/officeDocument/2006/relationships/slide" Target="slides/slide30.xml"/><Relationship Id="rId17" Type="http://schemas.openxmlformats.org/officeDocument/2006/relationships/slide" Target="slides/slide11.xml"/><Relationship Id="rId39" Type="http://schemas.openxmlformats.org/officeDocument/2006/relationships/slide" Target="slides/slide33.xml"/><Relationship Id="rId16" Type="http://schemas.openxmlformats.org/officeDocument/2006/relationships/slide" Target="slides/slide10.xml"/><Relationship Id="rId38" Type="http://schemas.openxmlformats.org/officeDocument/2006/relationships/slide" Target="slides/slide32.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 name="Google Shape;86;p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p1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8" name="Google Shape;148;p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p1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4" name="Google Shape;154;p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p1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0" name="Google Shape;160;p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p1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6" name="Google Shape;166;p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p1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2" name="Google Shape;172;p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p1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8" name="Google Shape;178;p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p1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5" name="Google Shape;185;p1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p1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2" name="Google Shape;192;p1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p1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0" name="Google Shape;200;p1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p2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8" name="Google Shape;208;p2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How are the links created?</a:t>
            </a:r>
            <a:endParaRPr/>
          </a:p>
        </p:txBody>
      </p:sp>
      <p:sp>
        <p:nvSpPr>
          <p:cNvPr id="209" name="Google Shape;209;p2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p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3" name="Google Shape;93;p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p2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6" name="Google Shape;216;p2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How are the links created?</a:t>
            </a:r>
            <a:endParaRPr/>
          </a:p>
        </p:txBody>
      </p:sp>
      <p:sp>
        <p:nvSpPr>
          <p:cNvPr id="217" name="Google Shape;217;p2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p2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4" name="Google Shape;224;p2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p2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0" name="Google Shape;230;p2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p2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6" name="Google Shape;236;p2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p2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2" name="Google Shape;242;p2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p2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8" name="Google Shape;248;p2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p2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4" name="Google Shape;254;p2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p3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0" name="Google Shape;260;p3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p3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6" name="Google Shape;266;p3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p3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4" name="Google Shape;274;p3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p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0" name="Google Shape;100;p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p3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7" name="Google Shape;287;p3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p3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3" name="Google Shape;293;p3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p3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2" name="Google Shape;302;p3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p3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8" name="Google Shape;308;p3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p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8" name="Google Shape;108;p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p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5" name="Google Shape;115;p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p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2" name="Google Shape;122;p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p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0" name="Google Shape;130;p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p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6" name="Google Shape;136;p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p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2" name="Google Shape;142;p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41"/>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41"/>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18" name="Google Shape;18;p4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4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4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2" name="Shape 72"/>
        <p:cNvGrpSpPr/>
        <p:nvPr/>
      </p:nvGrpSpPr>
      <p:grpSpPr>
        <a:xfrm>
          <a:off x="0" y="0"/>
          <a:ext cx="0" cy="0"/>
          <a:chOff x="0" y="0"/>
          <a:chExt cx="0" cy="0"/>
        </a:xfrm>
      </p:grpSpPr>
      <p:sp>
        <p:nvSpPr>
          <p:cNvPr id="73" name="Google Shape;73;p5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50"/>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 name="Google Shape;75;p5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5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5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51"/>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51"/>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1" name="Google Shape;81;p5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5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5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1" name="Shape 21"/>
        <p:cNvGrpSpPr/>
        <p:nvPr/>
      </p:nvGrpSpPr>
      <p:grpSpPr>
        <a:xfrm>
          <a:off x="0" y="0"/>
          <a:ext cx="0" cy="0"/>
          <a:chOff x="0" y="0"/>
          <a:chExt cx="0" cy="0"/>
        </a:xfrm>
      </p:grpSpPr>
      <p:sp>
        <p:nvSpPr>
          <p:cNvPr id="22" name="Google Shape;22;p4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4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24" name="Google Shape;24;p4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25" name="Google Shape;25;p4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4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 name="Google Shape;27;p4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8" name="Shape 28"/>
        <p:cNvGrpSpPr/>
        <p:nvPr/>
      </p:nvGrpSpPr>
      <p:grpSpPr>
        <a:xfrm>
          <a:off x="0" y="0"/>
          <a:ext cx="0" cy="0"/>
          <a:chOff x="0" y="0"/>
          <a:chExt cx="0" cy="0"/>
        </a:xfrm>
      </p:grpSpPr>
      <p:sp>
        <p:nvSpPr>
          <p:cNvPr id="29" name="Google Shape;29;p4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0" name="Google Shape;30;p4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1" name="Google Shape;31;p4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 name="Google Shape;33;p4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4" name="Shape 34"/>
        <p:cNvGrpSpPr/>
        <p:nvPr/>
      </p:nvGrpSpPr>
      <p:grpSpPr>
        <a:xfrm>
          <a:off x="0" y="0"/>
          <a:ext cx="0" cy="0"/>
          <a:chOff x="0" y="0"/>
          <a:chExt cx="0" cy="0"/>
        </a:xfrm>
      </p:grpSpPr>
      <p:sp>
        <p:nvSpPr>
          <p:cNvPr id="35" name="Google Shape;35;p4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 name="Google Shape;36;p4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 name="Google Shape;37;p4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8" name="Shape 38"/>
        <p:cNvGrpSpPr/>
        <p:nvPr/>
      </p:nvGrpSpPr>
      <p:grpSpPr>
        <a:xfrm>
          <a:off x="0" y="0"/>
          <a:ext cx="0" cy="0"/>
          <a:chOff x="0" y="0"/>
          <a:chExt cx="0" cy="0"/>
        </a:xfrm>
      </p:grpSpPr>
      <p:sp>
        <p:nvSpPr>
          <p:cNvPr id="39" name="Google Shape;39;p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0" name="Google Shape;40;p45"/>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1" name="Google Shape;41;p45"/>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2" name="Google Shape;42;p45"/>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3" name="Google Shape;43;p45"/>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4" name="Google Shape;44;p4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 name="Google Shape;45;p4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 name="Google Shape;46;p4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7" name="Shape 47"/>
        <p:cNvGrpSpPr/>
        <p:nvPr/>
      </p:nvGrpSpPr>
      <p:grpSpPr>
        <a:xfrm>
          <a:off x="0" y="0"/>
          <a:ext cx="0" cy="0"/>
          <a:chOff x="0" y="0"/>
          <a:chExt cx="0" cy="0"/>
        </a:xfrm>
      </p:grpSpPr>
      <p:sp>
        <p:nvSpPr>
          <p:cNvPr id="48" name="Google Shape;48;p4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9" name="Google Shape;49;p4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50" name="Google Shape;50;p4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 name="Google Shape;51;p4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4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 name="Shape 53"/>
        <p:cNvGrpSpPr/>
        <p:nvPr/>
      </p:nvGrpSpPr>
      <p:grpSpPr>
        <a:xfrm>
          <a:off x="0" y="0"/>
          <a:ext cx="0" cy="0"/>
          <a:chOff x="0" y="0"/>
          <a:chExt cx="0" cy="0"/>
        </a:xfrm>
      </p:grpSpPr>
      <p:sp>
        <p:nvSpPr>
          <p:cNvPr id="54" name="Google Shape;54;p4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5" name="Google Shape;55;p4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4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4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 name="Shape 58"/>
        <p:cNvGrpSpPr/>
        <p:nvPr/>
      </p:nvGrpSpPr>
      <p:grpSpPr>
        <a:xfrm>
          <a:off x="0" y="0"/>
          <a:ext cx="0" cy="0"/>
          <a:chOff x="0" y="0"/>
          <a:chExt cx="0" cy="0"/>
        </a:xfrm>
      </p:grpSpPr>
      <p:sp>
        <p:nvSpPr>
          <p:cNvPr id="59" name="Google Shape;59;p48"/>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48"/>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61" name="Google Shape;61;p48"/>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2" name="Google Shape;62;p4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4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4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 name="Shape 65"/>
        <p:cNvGrpSpPr/>
        <p:nvPr/>
      </p:nvGrpSpPr>
      <p:grpSpPr>
        <a:xfrm>
          <a:off x="0" y="0"/>
          <a:ext cx="0" cy="0"/>
          <a:chOff x="0" y="0"/>
          <a:chExt cx="0" cy="0"/>
        </a:xfrm>
      </p:grpSpPr>
      <p:sp>
        <p:nvSpPr>
          <p:cNvPr id="66" name="Google Shape;66;p49"/>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49"/>
          <p:cNvSpPr/>
          <p:nvPr>
            <p:ph idx="2" type="pic"/>
          </p:nvPr>
        </p:nvSpPr>
        <p:spPr>
          <a:xfrm>
            <a:off x="1792288" y="612775"/>
            <a:ext cx="5486400" cy="4114800"/>
          </a:xfrm>
          <a:prstGeom prst="rect">
            <a:avLst/>
          </a:prstGeom>
          <a:noFill/>
          <a:ln>
            <a:noFill/>
          </a:ln>
        </p:spPr>
      </p:sp>
      <p:sp>
        <p:nvSpPr>
          <p:cNvPr id="68" name="Google Shape;68;p49"/>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9" name="Google Shape;69;p4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4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4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4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4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Google Shape;12;p4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4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4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9.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1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7.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13.jpg"/><Relationship Id="rId4" Type="http://schemas.openxmlformats.org/officeDocument/2006/relationships/hyperlink" Target="https://techcrunch.com/2011/02/24/airbnb-hits-1-million-nights-booked-as-european-clone-emerges/"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16.jpg"/><Relationship Id="rId4" Type="http://schemas.openxmlformats.org/officeDocument/2006/relationships/hyperlink" Target="https://coolinfographics.com/blog/2013/10/14/the-magnificent-multitude-of-beer.html"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8.gif"/><Relationship Id="rId4" Type="http://schemas.openxmlformats.org/officeDocument/2006/relationships/hyperlink" Target="https://nigelholmes.com/wp-content/uploads/2016/09/netflix.png"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hyperlink" Target="http://www.perceptualedge.com/articles/visual_business_intelligence/information_visualization_and_art.pdf"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hyperlink" Target="http://www.perceptualedge.com/articles/visual_business_intelligence/the_chartjunk_debate.pdf" TargetMode="External"/><Relationship Id="rId4" Type="http://schemas.openxmlformats.org/officeDocument/2006/relationships/hyperlink" Target="http://www.perceptualedge.com/articles/visual_business_intelligence/the_chartjunk_debate.pdf" TargetMode="External"/><Relationship Id="rId5" Type="http://schemas.openxmlformats.org/officeDocument/2006/relationships/hyperlink" Target="http://www.perceptualedge.com/articles/visual_business_intelligence/visual_difficulties.pdf" TargetMode="External"/><Relationship Id="rId6" Type="http://schemas.openxmlformats.org/officeDocument/2006/relationships/image" Target="../media/image10.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 Id="rId3" Type="http://schemas.openxmlformats.org/officeDocument/2006/relationships/image" Target="../media/image10.jpg"/><Relationship Id="rId4" Type="http://schemas.openxmlformats.org/officeDocument/2006/relationships/image" Target="../media/image1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14.jpg"/><Relationship Id="rId4" Type="http://schemas.openxmlformats.org/officeDocument/2006/relationships/image" Target="../media/image15.jpg"/><Relationship Id="rId5" Type="http://schemas.openxmlformats.org/officeDocument/2006/relationships/hyperlink" Target="https://eagereyes.org/blog/2010/chart-junk-considered-useful-after-all" TargetMode="External"/><Relationship Id="rId6" Type="http://schemas.openxmlformats.org/officeDocument/2006/relationships/hyperlink" Target="http://1styeargraphics.blogspot.com/2010/10/wordless-diagrams-by-nigel-holmes.html"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5.jpg"/><Relationship Id="rId4" Type="http://schemas.openxmlformats.org/officeDocument/2006/relationships/image" Target="../media/image6.jpg"/><Relationship Id="rId5" Type="http://schemas.openxmlformats.org/officeDocument/2006/relationships/hyperlink" Target="http://perceptualedge.com/example18.php"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hyperlink" Target="http://www.ted.com/talks/david_mccandless_the_beauty_of_data_visualization.html" TargetMode="External"/><Relationship Id="rId4" Type="http://schemas.openxmlformats.org/officeDocument/2006/relationships/hyperlink" Target="https://www.ted.com/talks/david_mccandless_the_beauty_of_data_visualization" TargetMode="External"/><Relationship Id="rId5" Type="http://schemas.openxmlformats.org/officeDocument/2006/relationships/hyperlink" Target="http://www.ted.com/talks/hans_rosling_shows_the_best_stats_you_ve_ever_seen.html" TargetMode="External"/><Relationship Id="rId6" Type="http://schemas.openxmlformats.org/officeDocument/2006/relationships/hyperlink" Target="https://www.ted.com/talks/hans_rosling_the_best_stats_you_ve_ever_seen"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Lecture 1</a:t>
            </a:r>
            <a:endParaRPr/>
          </a:p>
        </p:txBody>
      </p:sp>
      <p:sp>
        <p:nvSpPr>
          <p:cNvPr id="89" name="Google Shape;89;p1"/>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Clr>
                <a:srgbClr val="888888"/>
              </a:buClr>
              <a:buSzPts val="3200"/>
              <a:buNone/>
            </a:pPr>
            <a:r>
              <a:rPr lang="en-US"/>
              <a:t>STAT 451 VISUALIZING DATA</a:t>
            </a:r>
            <a:endParaRPr/>
          </a:p>
          <a:p>
            <a:pPr indent="0" lvl="0" marL="0" rtl="0" algn="ctr">
              <a:spcBef>
                <a:spcPts val="640"/>
              </a:spcBef>
              <a:spcAft>
                <a:spcPts val="0"/>
              </a:spcAft>
              <a:buClr>
                <a:srgbClr val="888888"/>
              </a:buClr>
              <a:buSzPts val="3200"/>
              <a:buNone/>
            </a:pPr>
            <a:r>
              <a:rPr lang="en-US"/>
              <a:t>Fall 2023</a:t>
            </a:r>
            <a:endParaRPr/>
          </a:p>
        </p:txBody>
      </p:sp>
      <p:sp>
        <p:nvSpPr>
          <p:cNvPr id="90" name="Google Shape;90;p1"/>
          <p:cNvSpPr txBox="1"/>
          <p:nvPr/>
        </p:nvSpPr>
        <p:spPr>
          <a:xfrm>
            <a:off x="266700" y="6515100"/>
            <a:ext cx="8620200" cy="24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Calibri"/>
                <a:ea typeface="Calibri"/>
                <a:cs typeface="Calibri"/>
                <a:sym typeface="Calibri"/>
              </a:rPr>
              <a:t>Many thanks to Prof. Abel Rodriguez, many slides from this course are adapted from his data visualization class.</a:t>
            </a:r>
            <a:endParaRPr>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1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Exploration vs. Presentation</a:t>
            </a:r>
            <a:endParaRPr/>
          </a:p>
        </p:txBody>
      </p:sp>
      <p:sp>
        <p:nvSpPr>
          <p:cNvPr id="151" name="Google Shape;151;p10"/>
          <p:cNvSpPr txBox="1"/>
          <p:nvPr>
            <p:ph idx="1" type="body"/>
          </p:nvPr>
        </p:nvSpPr>
        <p:spPr>
          <a:xfrm>
            <a:off x="457200" y="1417638"/>
            <a:ext cx="8229600" cy="4972694"/>
          </a:xfrm>
          <a:prstGeom prst="rect">
            <a:avLst/>
          </a:prstGeom>
          <a:noFill/>
          <a:ln>
            <a:noFill/>
          </a:ln>
        </p:spPr>
        <p:txBody>
          <a:bodyPr anchorCtr="0" anchor="t" bIns="45700" lIns="91425" spcFirstLastPara="1" rIns="91425" wrap="square" tIns="45700">
            <a:normAutofit lnSpcReduction="10000"/>
          </a:bodyPr>
          <a:lstStyle/>
          <a:p>
            <a:pPr indent="-292100" lvl="0" marL="342900" rtl="0" algn="l">
              <a:spcBef>
                <a:spcPts val="0"/>
              </a:spcBef>
              <a:spcAft>
                <a:spcPts val="0"/>
              </a:spcAft>
              <a:buClr>
                <a:schemeClr val="dk1"/>
              </a:buClr>
              <a:buSzPts val="2400"/>
              <a:buChar char="•"/>
            </a:pPr>
            <a:r>
              <a:rPr lang="en-US" sz="2400"/>
              <a:t>Our definition of data visualization highlights its two main roles:</a:t>
            </a:r>
            <a:endParaRPr sz="2400"/>
          </a:p>
          <a:p>
            <a:pPr indent="0" lvl="0" marL="0" rtl="0" algn="l">
              <a:spcBef>
                <a:spcPts val="0"/>
              </a:spcBef>
              <a:spcAft>
                <a:spcPts val="0"/>
              </a:spcAft>
              <a:buNone/>
            </a:pPr>
            <a:r>
              <a:t/>
            </a:r>
            <a:endParaRPr sz="2400"/>
          </a:p>
          <a:p>
            <a:pPr indent="-260350" lvl="1" marL="742950" rtl="0" algn="l">
              <a:spcBef>
                <a:spcPts val="560"/>
              </a:spcBef>
              <a:spcAft>
                <a:spcPts val="0"/>
              </a:spcAft>
              <a:buClr>
                <a:schemeClr val="dk1"/>
              </a:buClr>
              <a:buSzPts val="2400"/>
              <a:buChar char="–"/>
            </a:pPr>
            <a:r>
              <a:rPr lang="en-US" sz="2400"/>
              <a:t>Amplify cognition (Exploration):  how do we find hidden patterns in data, facts worth highlighting that are not obvious by simply looking at data.</a:t>
            </a:r>
            <a:endParaRPr sz="2400"/>
          </a:p>
          <a:p>
            <a:pPr indent="0" lvl="0" marL="0" rtl="0" algn="l">
              <a:spcBef>
                <a:spcPts val="560"/>
              </a:spcBef>
              <a:spcAft>
                <a:spcPts val="0"/>
              </a:spcAft>
              <a:buNone/>
            </a:pPr>
            <a:r>
              <a:t/>
            </a:r>
            <a:endParaRPr sz="2400"/>
          </a:p>
          <a:p>
            <a:pPr indent="-260350" lvl="1" marL="742950" rtl="0" algn="l">
              <a:spcBef>
                <a:spcPts val="560"/>
              </a:spcBef>
              <a:spcAft>
                <a:spcPts val="0"/>
              </a:spcAft>
              <a:buClr>
                <a:schemeClr val="dk1"/>
              </a:buClr>
              <a:buSzPts val="2400"/>
              <a:buChar char="–"/>
            </a:pPr>
            <a:r>
              <a:rPr lang="en-US" sz="2400"/>
              <a:t>Communicate information (Presentation):  once we have found interesting patterns, how do we make other people aware of them?</a:t>
            </a:r>
            <a:endParaRPr sz="2400"/>
          </a:p>
          <a:p>
            <a:pPr indent="0" lvl="0" marL="0" rtl="0" algn="l">
              <a:spcBef>
                <a:spcPts val="560"/>
              </a:spcBef>
              <a:spcAft>
                <a:spcPts val="0"/>
              </a:spcAft>
              <a:buNone/>
            </a:pPr>
            <a:r>
              <a:t/>
            </a:r>
            <a:endParaRPr sz="2400"/>
          </a:p>
          <a:p>
            <a:pPr indent="-292100" lvl="0" marL="342900" rtl="0" algn="l">
              <a:spcBef>
                <a:spcPts val="640"/>
              </a:spcBef>
              <a:spcAft>
                <a:spcPts val="0"/>
              </a:spcAft>
              <a:buClr>
                <a:schemeClr val="dk1"/>
              </a:buClr>
              <a:buSzPts val="2400"/>
              <a:buChar char="•"/>
            </a:pPr>
            <a:r>
              <a:rPr lang="en-US" sz="2400"/>
              <a:t>The two tasks are interrelated, but they sometimes require slightly different tools.</a:t>
            </a:r>
            <a:endParaRPr sz="24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1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Exploration vs. Presentation</a:t>
            </a:r>
            <a:endParaRPr/>
          </a:p>
        </p:txBody>
      </p:sp>
      <p:sp>
        <p:nvSpPr>
          <p:cNvPr id="157" name="Google Shape;157;p11"/>
          <p:cNvSpPr txBox="1"/>
          <p:nvPr>
            <p:ph idx="1" type="body"/>
          </p:nvPr>
        </p:nvSpPr>
        <p:spPr>
          <a:xfrm>
            <a:off x="457200" y="1417638"/>
            <a:ext cx="8229600" cy="4847695"/>
          </a:xfrm>
          <a:prstGeom prst="rect">
            <a:avLst/>
          </a:prstGeom>
          <a:noFill/>
          <a:ln>
            <a:noFill/>
          </a:ln>
        </p:spPr>
        <p:txBody>
          <a:bodyPr anchorCtr="0" anchor="t" bIns="45700" lIns="91425" spcFirstLastPara="1" rIns="91425" wrap="square" tIns="45700">
            <a:normAutofit lnSpcReduction="10000"/>
          </a:bodyPr>
          <a:lstStyle/>
          <a:p>
            <a:pPr indent="0" lvl="0" marL="342900" rtl="0" algn="l">
              <a:spcBef>
                <a:spcPts val="0"/>
              </a:spcBef>
              <a:spcAft>
                <a:spcPts val="0"/>
              </a:spcAft>
              <a:buNone/>
            </a:pPr>
            <a:r>
              <a:t/>
            </a:r>
            <a:endParaRPr/>
          </a:p>
          <a:p>
            <a:pPr indent="-342900" lvl="0" marL="342900" rtl="0" algn="l">
              <a:spcBef>
                <a:spcPts val="0"/>
              </a:spcBef>
              <a:spcAft>
                <a:spcPts val="0"/>
              </a:spcAft>
              <a:buClr>
                <a:schemeClr val="dk1"/>
              </a:buClr>
              <a:buSzPts val="3200"/>
              <a:buChar char="•"/>
            </a:pPr>
            <a:r>
              <a:rPr lang="en-US"/>
              <a:t>Exploratory data analysis (EDA) has a long history in statistics.  EDA displays support “data exploration” to find facts of potential interest in a set of data, and “data sense-making” (a.k.a., data analysis or descriptive statistics) to determine what the facts mean. Understanding is the immediate goal of these activities. The ultimate goal is to improve decisions and the actions that follow.</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1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Exploration vs. Presentation</a:t>
            </a:r>
            <a:endParaRPr/>
          </a:p>
        </p:txBody>
      </p:sp>
      <p:sp>
        <p:nvSpPr>
          <p:cNvPr id="163" name="Google Shape;163;p12"/>
          <p:cNvSpPr txBox="1"/>
          <p:nvPr>
            <p:ph idx="1" type="body"/>
          </p:nvPr>
        </p:nvSpPr>
        <p:spPr>
          <a:xfrm>
            <a:off x="457200" y="1417638"/>
            <a:ext cx="8229600" cy="4847695"/>
          </a:xfrm>
          <a:prstGeom prst="rect">
            <a:avLst/>
          </a:prstGeom>
          <a:noFill/>
          <a:ln>
            <a:noFill/>
          </a:ln>
        </p:spPr>
        <p:txBody>
          <a:bodyPr anchorCtr="0" anchor="t" bIns="45700" lIns="91425" spcFirstLastPara="1" rIns="91425" wrap="square" tIns="45700">
            <a:normAutofit/>
          </a:bodyPr>
          <a:lstStyle/>
          <a:p>
            <a:pPr indent="0" lvl="0" marL="342900" rtl="0" algn="l">
              <a:spcBef>
                <a:spcPts val="0"/>
              </a:spcBef>
              <a:spcAft>
                <a:spcPts val="0"/>
              </a:spcAft>
              <a:buNone/>
            </a:pPr>
            <a:r>
              <a:t/>
            </a:r>
            <a:endParaRPr/>
          </a:p>
          <a:p>
            <a:pPr indent="-342900" lvl="0" marL="342900" rtl="0" algn="l">
              <a:spcBef>
                <a:spcPts val="0"/>
              </a:spcBef>
              <a:spcAft>
                <a:spcPts val="0"/>
              </a:spcAft>
              <a:buClr>
                <a:schemeClr val="dk1"/>
              </a:buClr>
              <a:buSzPts val="3200"/>
              <a:buChar char="•"/>
            </a:pPr>
            <a:r>
              <a:rPr lang="en-US"/>
              <a:t>Narrative displays are used to inform, explain, or persuade. Narrative (story) is an explanation. It answers questions: “How did we get to this state?” “What caused this to happen?” Its primary goal is communication, resulting in understanding and informed decisions.</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Calibri"/>
              <a:buNone/>
            </a:pPr>
            <a:r>
              <a:rPr lang="en-US"/>
              <a:t>Are there situations where a table is better than a graph?</a:t>
            </a:r>
            <a:endParaRPr/>
          </a:p>
        </p:txBody>
      </p:sp>
      <p:sp>
        <p:nvSpPr>
          <p:cNvPr id="169" name="Google Shape;169;p13"/>
          <p:cNvSpPr txBox="1"/>
          <p:nvPr>
            <p:ph idx="1" type="body"/>
          </p:nvPr>
        </p:nvSpPr>
        <p:spPr>
          <a:xfrm>
            <a:off x="457200" y="1600200"/>
            <a:ext cx="8229600" cy="4776507"/>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Char char="•"/>
            </a:pPr>
            <a:r>
              <a:rPr lang="en-US"/>
              <a:t>Yes, but these are relative exceptions.</a:t>
            </a:r>
            <a:endParaRPr/>
          </a:p>
          <a:p>
            <a:pPr indent="-285750" lvl="1" marL="742950" rtl="0" algn="l">
              <a:spcBef>
                <a:spcPts val="560"/>
              </a:spcBef>
              <a:spcAft>
                <a:spcPts val="0"/>
              </a:spcAft>
              <a:buClr>
                <a:schemeClr val="dk1"/>
              </a:buClr>
              <a:buSzPts val="2800"/>
              <a:buChar char="–"/>
            </a:pPr>
            <a:r>
              <a:rPr lang="en-US"/>
              <a:t>To convey a handful of numbers.</a:t>
            </a:r>
            <a:endParaRPr/>
          </a:p>
          <a:p>
            <a:pPr indent="-285750" lvl="1" marL="742950" rtl="0" algn="l">
              <a:spcBef>
                <a:spcPts val="560"/>
              </a:spcBef>
              <a:spcAft>
                <a:spcPts val="0"/>
              </a:spcAft>
              <a:buClr>
                <a:schemeClr val="dk1"/>
              </a:buClr>
              <a:buSzPts val="2800"/>
              <a:buChar char="–"/>
            </a:pPr>
            <a:r>
              <a:rPr lang="en-US"/>
              <a:t>To report precise values for lookup.</a:t>
            </a:r>
            <a:endParaRPr/>
          </a:p>
          <a:p>
            <a:pPr indent="-285750" lvl="1" marL="742950" rtl="0" algn="l">
              <a:spcBef>
                <a:spcPts val="560"/>
              </a:spcBef>
              <a:spcAft>
                <a:spcPts val="0"/>
              </a:spcAft>
              <a:buClr>
                <a:schemeClr val="dk1"/>
              </a:buClr>
              <a:buSzPts val="2800"/>
              <a:buChar char="–"/>
            </a:pPr>
            <a:r>
              <a:rPr lang="en-US"/>
              <a:t>To present many different types quantities (dimensions) for a small number of cases.</a:t>
            </a:r>
            <a:endParaRPr/>
          </a:p>
          <a:p>
            <a:pPr indent="-342900" lvl="0" marL="342900" rtl="0" algn="l">
              <a:spcBef>
                <a:spcPts val="640"/>
              </a:spcBef>
              <a:spcAft>
                <a:spcPts val="0"/>
              </a:spcAft>
              <a:buClr>
                <a:schemeClr val="dk1"/>
              </a:buClr>
              <a:buSzPts val="3200"/>
              <a:buChar char="•"/>
            </a:pPr>
            <a:r>
              <a:rPr lang="en-US"/>
              <a:t>Tables are usually a bad idea if comparison is important.</a:t>
            </a:r>
            <a:endParaRPr/>
          </a:p>
          <a:p>
            <a:pPr indent="-342900" lvl="0" marL="342900" rtl="0" algn="l">
              <a:spcBef>
                <a:spcPts val="640"/>
              </a:spcBef>
              <a:spcAft>
                <a:spcPts val="0"/>
              </a:spcAft>
              <a:buClr>
                <a:schemeClr val="dk1"/>
              </a:buClr>
              <a:buSzPts val="3200"/>
              <a:buChar char="•"/>
            </a:pPr>
            <a:r>
              <a:rPr lang="en-US"/>
              <a:t>I will not discuss principles of table design, but they are similar to the ones for visualization!</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Visualization vs. Infographics</a:t>
            </a:r>
            <a:endParaRPr/>
          </a:p>
        </p:txBody>
      </p:sp>
      <p:sp>
        <p:nvSpPr>
          <p:cNvPr id="175" name="Google Shape;175;p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Char char="•"/>
            </a:pPr>
            <a:r>
              <a:rPr lang="en-US"/>
              <a:t>By a visualization we mean a single (possibly very complex) figure.</a:t>
            </a:r>
            <a:endParaRPr/>
          </a:p>
          <a:p>
            <a:pPr indent="-342900" lvl="0" marL="342900" rtl="0" algn="l">
              <a:spcBef>
                <a:spcPts val="640"/>
              </a:spcBef>
              <a:spcAft>
                <a:spcPts val="0"/>
              </a:spcAft>
              <a:buClr>
                <a:schemeClr val="dk1"/>
              </a:buClr>
              <a:buSzPts val="3200"/>
              <a:buChar char="•"/>
            </a:pPr>
            <a:r>
              <a:rPr lang="en-US"/>
              <a:t>We will use the term “infographic” (short for “information graphic”) to refer to a collection of related graphical displays </a:t>
            </a:r>
            <a:r>
              <a:rPr b="1" lang="en-US"/>
              <a:t>of data</a:t>
            </a:r>
            <a:r>
              <a:rPr lang="en-US"/>
              <a:t> that tell a coherent story about a theme.</a:t>
            </a:r>
            <a:endParaRPr/>
          </a:p>
          <a:p>
            <a:pPr indent="-285750" lvl="1" marL="742950" rtl="0" algn="l">
              <a:spcBef>
                <a:spcPts val="560"/>
              </a:spcBef>
              <a:spcAft>
                <a:spcPts val="0"/>
              </a:spcAft>
              <a:buClr>
                <a:schemeClr val="dk1"/>
              </a:buClr>
              <a:buSzPts val="2800"/>
              <a:buChar char="–"/>
            </a:pPr>
            <a:r>
              <a:rPr lang="en-US"/>
              <a:t>Infographics can contain text, but words are there to supplement the images, not the other way around.</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15"/>
          <p:cNvSpPr txBox="1"/>
          <p:nvPr/>
        </p:nvSpPr>
        <p:spPr>
          <a:xfrm>
            <a:off x="95588" y="2689946"/>
            <a:ext cx="4337846" cy="58477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3200" u="none" cap="none" strike="noStrike">
                <a:solidFill>
                  <a:schemeClr val="dk1"/>
                </a:solidFill>
                <a:latin typeface="Calibri"/>
                <a:ea typeface="Calibri"/>
                <a:cs typeface="Calibri"/>
                <a:sym typeface="Calibri"/>
              </a:rPr>
              <a:t>A great data infographic! </a:t>
            </a:r>
            <a:endParaRPr/>
          </a:p>
        </p:txBody>
      </p:sp>
      <p:pic>
        <p:nvPicPr>
          <p:cNvPr descr="demographicoportunity_whole.jpg" id="181" name="Google Shape;181;p15"/>
          <p:cNvPicPr preferRelativeResize="0"/>
          <p:nvPr/>
        </p:nvPicPr>
        <p:blipFill rotWithShape="1">
          <a:blip r:embed="rId3">
            <a:alphaModFix/>
          </a:blip>
          <a:srcRect b="0" l="0" r="0" t="0"/>
          <a:stretch/>
        </p:blipFill>
        <p:spPr>
          <a:xfrm>
            <a:off x="4518100" y="0"/>
            <a:ext cx="4136671" cy="6279445"/>
          </a:xfrm>
          <a:prstGeom prst="rect">
            <a:avLst/>
          </a:prstGeom>
          <a:noFill/>
          <a:ln>
            <a:noFill/>
          </a:ln>
        </p:spPr>
      </p:pic>
      <p:sp>
        <p:nvSpPr>
          <p:cNvPr id="182" name="Google Shape;182;p15"/>
          <p:cNvSpPr txBox="1"/>
          <p:nvPr/>
        </p:nvSpPr>
        <p:spPr>
          <a:xfrm>
            <a:off x="247650" y="6324600"/>
            <a:ext cx="4324200" cy="43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Calibri"/>
                <a:ea typeface="Calibri"/>
                <a:cs typeface="Calibri"/>
                <a:sym typeface="Calibri"/>
              </a:rPr>
              <a:t>Graph from Alberto Cairo, The functional art, Figure 8.7</a:t>
            </a:r>
            <a:endParaRPr>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16"/>
          <p:cNvSpPr txBox="1"/>
          <p:nvPr/>
        </p:nvSpPr>
        <p:spPr>
          <a:xfrm>
            <a:off x="95588" y="2689946"/>
            <a:ext cx="3077285" cy="107721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chemeClr val="dk1"/>
                </a:solidFill>
                <a:latin typeface="Calibri"/>
                <a:ea typeface="Calibri"/>
                <a:cs typeface="Calibri"/>
                <a:sym typeface="Calibri"/>
              </a:rPr>
              <a:t>Another great </a:t>
            </a:r>
            <a:endParaRPr/>
          </a:p>
          <a:p>
            <a:pPr indent="0" lvl="0" marL="0" marR="0" rtl="0" algn="l">
              <a:spcBef>
                <a:spcPts val="0"/>
              </a:spcBef>
              <a:spcAft>
                <a:spcPts val="0"/>
              </a:spcAft>
              <a:buNone/>
            </a:pPr>
            <a:r>
              <a:rPr lang="en-US" sz="3200">
                <a:solidFill>
                  <a:schemeClr val="dk1"/>
                </a:solidFill>
                <a:latin typeface="Calibri"/>
                <a:ea typeface="Calibri"/>
                <a:cs typeface="Calibri"/>
                <a:sym typeface="Calibri"/>
              </a:rPr>
              <a:t>data infographic! </a:t>
            </a:r>
            <a:endParaRPr/>
          </a:p>
        </p:txBody>
      </p:sp>
      <p:pic>
        <p:nvPicPr>
          <p:cNvPr descr="southamericamilitaryspending.png" id="188" name="Google Shape;188;p16"/>
          <p:cNvPicPr preferRelativeResize="0"/>
          <p:nvPr/>
        </p:nvPicPr>
        <p:blipFill rotWithShape="1">
          <a:blip r:embed="rId3">
            <a:alphaModFix/>
          </a:blip>
          <a:srcRect b="0" l="0" r="0" t="0"/>
          <a:stretch/>
        </p:blipFill>
        <p:spPr>
          <a:xfrm>
            <a:off x="3264745" y="0"/>
            <a:ext cx="5879255" cy="6858000"/>
          </a:xfrm>
          <a:prstGeom prst="rect">
            <a:avLst/>
          </a:prstGeom>
          <a:noFill/>
          <a:ln>
            <a:noFill/>
          </a:ln>
        </p:spPr>
      </p:pic>
      <p:sp>
        <p:nvSpPr>
          <p:cNvPr id="189" name="Google Shape;189;p16"/>
          <p:cNvSpPr txBox="1"/>
          <p:nvPr/>
        </p:nvSpPr>
        <p:spPr>
          <a:xfrm>
            <a:off x="247650" y="6324600"/>
            <a:ext cx="4324200" cy="43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Calibri"/>
                <a:ea typeface="Calibri"/>
                <a:cs typeface="Calibri"/>
                <a:sym typeface="Calibri"/>
              </a:rPr>
              <a:t>Graph from Alberto Cairo, The functional art, Figure 2.5</a:t>
            </a:r>
            <a:endParaRPr>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17"/>
          <p:cNvSpPr txBox="1"/>
          <p:nvPr/>
        </p:nvSpPr>
        <p:spPr>
          <a:xfrm>
            <a:off x="136551" y="1123612"/>
            <a:ext cx="3115556" cy="255454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chemeClr val="dk1"/>
                </a:solidFill>
                <a:latin typeface="Calibri"/>
                <a:ea typeface="Calibri"/>
                <a:cs typeface="Calibri"/>
                <a:sym typeface="Calibri"/>
              </a:rPr>
              <a:t>Another great </a:t>
            </a:r>
            <a:endParaRPr/>
          </a:p>
          <a:p>
            <a:pPr indent="0" lvl="0" marL="0" marR="0" rtl="0" algn="l">
              <a:spcBef>
                <a:spcPts val="0"/>
              </a:spcBef>
              <a:spcAft>
                <a:spcPts val="0"/>
              </a:spcAft>
              <a:buNone/>
            </a:pPr>
            <a:r>
              <a:rPr lang="en-US" sz="3200">
                <a:solidFill>
                  <a:schemeClr val="dk1"/>
                </a:solidFill>
                <a:latin typeface="Calibri"/>
                <a:ea typeface="Calibri"/>
                <a:cs typeface="Calibri"/>
                <a:sym typeface="Calibri"/>
              </a:rPr>
              <a:t>data infographic!</a:t>
            </a:r>
            <a:endParaRPr/>
          </a:p>
          <a:p>
            <a:pPr indent="0" lvl="0" marL="0" marR="0" rtl="0" algn="l">
              <a:spcBef>
                <a:spcPts val="0"/>
              </a:spcBef>
              <a:spcAft>
                <a:spcPts val="0"/>
              </a:spcAft>
              <a:buNone/>
            </a:pPr>
            <a:r>
              <a:rPr lang="en-US" sz="3200">
                <a:solidFill>
                  <a:schemeClr val="dk1"/>
                </a:solidFill>
                <a:latin typeface="Calibri"/>
                <a:ea typeface="Calibri"/>
                <a:cs typeface="Calibri"/>
                <a:sym typeface="Calibri"/>
              </a:rPr>
              <a:t>(but probably not</a:t>
            </a:r>
            <a:endParaRPr/>
          </a:p>
          <a:p>
            <a:pPr indent="0" lvl="0" marL="0" marR="0" rtl="0" algn="l">
              <a:spcBef>
                <a:spcPts val="0"/>
              </a:spcBef>
              <a:spcAft>
                <a:spcPts val="0"/>
              </a:spcAft>
              <a:buNone/>
            </a:pPr>
            <a:r>
              <a:rPr lang="en-US" sz="3200">
                <a:solidFill>
                  <a:schemeClr val="dk1"/>
                </a:solidFill>
                <a:latin typeface="Calibri"/>
                <a:ea typeface="Calibri"/>
                <a:cs typeface="Calibri"/>
                <a:sym typeface="Calibri"/>
              </a:rPr>
              <a:t>enough for this </a:t>
            </a:r>
            <a:endParaRPr/>
          </a:p>
          <a:p>
            <a:pPr indent="0" lvl="0" marL="0" marR="0" rtl="0" algn="l">
              <a:spcBef>
                <a:spcPts val="0"/>
              </a:spcBef>
              <a:spcAft>
                <a:spcPts val="0"/>
              </a:spcAft>
              <a:buNone/>
            </a:pPr>
            <a:r>
              <a:rPr lang="en-US" sz="3200">
                <a:solidFill>
                  <a:schemeClr val="dk1"/>
                </a:solidFill>
                <a:latin typeface="Calibri"/>
                <a:ea typeface="Calibri"/>
                <a:cs typeface="Calibri"/>
                <a:sym typeface="Calibri"/>
              </a:rPr>
              <a:t>class).</a:t>
            </a:r>
            <a:endParaRPr/>
          </a:p>
        </p:txBody>
      </p:sp>
      <p:pic>
        <p:nvPicPr>
          <p:cNvPr descr="drivingshiftsintoreverse.jpg" id="195" name="Google Shape;195;p17"/>
          <p:cNvPicPr preferRelativeResize="0"/>
          <p:nvPr/>
        </p:nvPicPr>
        <p:blipFill rotWithShape="1">
          <a:blip r:embed="rId3">
            <a:alphaModFix/>
          </a:blip>
          <a:srcRect b="0" l="0" r="0" t="0"/>
          <a:stretch/>
        </p:blipFill>
        <p:spPr>
          <a:xfrm>
            <a:off x="3316111" y="522480"/>
            <a:ext cx="5757375" cy="5727363"/>
          </a:xfrm>
          <a:prstGeom prst="rect">
            <a:avLst/>
          </a:prstGeom>
          <a:noFill/>
          <a:ln>
            <a:noFill/>
          </a:ln>
        </p:spPr>
      </p:pic>
      <p:sp>
        <p:nvSpPr>
          <p:cNvPr id="196" name="Google Shape;196;p17"/>
          <p:cNvSpPr txBox="1"/>
          <p:nvPr/>
        </p:nvSpPr>
        <p:spPr>
          <a:xfrm>
            <a:off x="136551" y="4399099"/>
            <a:ext cx="2939671" cy="1323439"/>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600"/>
              <a:buFont typeface="Arial"/>
              <a:buChar char="•"/>
            </a:pPr>
            <a:r>
              <a:rPr lang="en-US" sz="1600">
                <a:solidFill>
                  <a:schemeClr val="dk1"/>
                </a:solidFill>
                <a:latin typeface="Calibri"/>
                <a:ea typeface="Calibri"/>
                <a:cs typeface="Calibri"/>
                <a:sym typeface="Calibri"/>
              </a:rPr>
              <a:t>Regional trends?</a:t>
            </a:r>
            <a:endParaRPr/>
          </a:p>
          <a:p>
            <a:pPr indent="-285750" lvl="0" marL="285750" marR="0" rtl="0" algn="l">
              <a:spcBef>
                <a:spcPts val="0"/>
              </a:spcBef>
              <a:spcAft>
                <a:spcPts val="0"/>
              </a:spcAft>
              <a:buClr>
                <a:schemeClr val="dk1"/>
              </a:buClr>
              <a:buSzPts val="1600"/>
              <a:buFont typeface="Arial"/>
              <a:buChar char="•"/>
            </a:pPr>
            <a:r>
              <a:rPr lang="en-US" sz="1600">
                <a:solidFill>
                  <a:schemeClr val="dk1"/>
                </a:solidFill>
                <a:latin typeface="Calibri"/>
                <a:ea typeface="Calibri"/>
                <a:cs typeface="Calibri"/>
                <a:sym typeface="Calibri"/>
              </a:rPr>
              <a:t>Electric vehicles?</a:t>
            </a:r>
            <a:endParaRPr/>
          </a:p>
          <a:p>
            <a:pPr indent="-285750" lvl="0" marL="285750" marR="0" rtl="0" algn="l">
              <a:spcBef>
                <a:spcPts val="0"/>
              </a:spcBef>
              <a:spcAft>
                <a:spcPts val="0"/>
              </a:spcAft>
              <a:buClr>
                <a:schemeClr val="dk1"/>
              </a:buClr>
              <a:buSzPts val="1600"/>
              <a:buFont typeface="Arial"/>
              <a:buChar char="•"/>
            </a:pPr>
            <a:r>
              <a:rPr lang="en-US" sz="1600">
                <a:solidFill>
                  <a:schemeClr val="dk1"/>
                </a:solidFill>
                <a:latin typeface="Calibri"/>
                <a:ea typeface="Calibri"/>
                <a:cs typeface="Calibri"/>
                <a:sym typeface="Calibri"/>
              </a:rPr>
              <a:t>What has happened in the</a:t>
            </a:r>
            <a:endParaRPr/>
          </a:p>
          <a:p>
            <a:pPr indent="0" lvl="0" marL="0" marR="0" rtl="0" algn="l">
              <a:spcBef>
                <a:spcPts val="0"/>
              </a:spcBef>
              <a:spcAft>
                <a:spcPts val="0"/>
              </a:spcAft>
              <a:buNone/>
            </a:pPr>
            <a:r>
              <a:rPr lang="en-US" sz="1600">
                <a:solidFill>
                  <a:schemeClr val="dk1"/>
                </a:solidFill>
                <a:latin typeface="Calibri"/>
                <a:ea typeface="Calibri"/>
                <a:cs typeface="Calibri"/>
                <a:sym typeface="Calibri"/>
              </a:rPr>
              <a:t>rest of the world?</a:t>
            </a:r>
            <a:endParaRPr/>
          </a:p>
          <a:p>
            <a:pPr indent="-184150" lvl="0" marL="285750" marR="0" rtl="0" algn="l">
              <a:spcBef>
                <a:spcPts val="0"/>
              </a:spcBef>
              <a:spcAft>
                <a:spcPts val="0"/>
              </a:spcAft>
              <a:buClr>
                <a:schemeClr val="dk1"/>
              </a:buClr>
              <a:buSzPts val="1600"/>
              <a:buFont typeface="Arial"/>
              <a:buNone/>
            </a:pPr>
            <a:r>
              <a:t/>
            </a:r>
            <a:endParaRPr sz="1600">
              <a:solidFill>
                <a:schemeClr val="dk1"/>
              </a:solidFill>
              <a:latin typeface="Calibri"/>
              <a:ea typeface="Calibri"/>
              <a:cs typeface="Calibri"/>
              <a:sym typeface="Calibri"/>
            </a:endParaRPr>
          </a:p>
        </p:txBody>
      </p:sp>
      <p:sp>
        <p:nvSpPr>
          <p:cNvPr id="197" name="Google Shape;197;p17"/>
          <p:cNvSpPr txBox="1"/>
          <p:nvPr/>
        </p:nvSpPr>
        <p:spPr>
          <a:xfrm>
            <a:off x="247650" y="6324600"/>
            <a:ext cx="4324200" cy="43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Calibri"/>
                <a:ea typeface="Calibri"/>
                <a:cs typeface="Calibri"/>
                <a:sym typeface="Calibri"/>
              </a:rPr>
              <a:t>Graph from Alberto Cairo, The functional art, Figure 8.8</a:t>
            </a:r>
            <a:endParaRPr>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pic>
        <p:nvPicPr>
          <p:cNvPr descr="airbnblarge.jpg" id="202" name="Google Shape;202;p19"/>
          <p:cNvPicPr preferRelativeResize="0"/>
          <p:nvPr/>
        </p:nvPicPr>
        <p:blipFill rotWithShape="1">
          <a:blip r:embed="rId3">
            <a:alphaModFix/>
          </a:blip>
          <a:srcRect b="0" l="0" r="0" t="0"/>
          <a:stretch/>
        </p:blipFill>
        <p:spPr>
          <a:xfrm>
            <a:off x="4801582" y="0"/>
            <a:ext cx="4342418" cy="6858000"/>
          </a:xfrm>
          <a:prstGeom prst="rect">
            <a:avLst/>
          </a:prstGeom>
          <a:noFill/>
          <a:ln>
            <a:noFill/>
          </a:ln>
        </p:spPr>
      </p:pic>
      <p:sp>
        <p:nvSpPr>
          <p:cNvPr id="203" name="Google Shape;203;p19"/>
          <p:cNvSpPr txBox="1"/>
          <p:nvPr/>
        </p:nvSpPr>
        <p:spPr>
          <a:xfrm>
            <a:off x="136557" y="1689511"/>
            <a:ext cx="5544000" cy="1077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chemeClr val="dk1"/>
                </a:solidFill>
                <a:latin typeface="Calibri"/>
                <a:ea typeface="Calibri"/>
                <a:cs typeface="Calibri"/>
                <a:sym typeface="Calibri"/>
              </a:rPr>
              <a:t>An OK but not 						   great infographic.</a:t>
            </a:r>
            <a:endParaRPr/>
          </a:p>
        </p:txBody>
      </p:sp>
      <p:sp>
        <p:nvSpPr>
          <p:cNvPr id="204" name="Google Shape;204;p19"/>
          <p:cNvSpPr txBox="1"/>
          <p:nvPr/>
        </p:nvSpPr>
        <p:spPr>
          <a:xfrm>
            <a:off x="136551" y="3517155"/>
            <a:ext cx="4651500" cy="2555100"/>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600"/>
              <a:buFont typeface="Arial"/>
              <a:buChar char="•"/>
            </a:pPr>
            <a:r>
              <a:rPr lang="en-US" sz="1600">
                <a:solidFill>
                  <a:schemeClr val="dk1"/>
                </a:solidFill>
                <a:latin typeface="Calibri"/>
                <a:ea typeface="Calibri"/>
                <a:cs typeface="Calibri"/>
                <a:sym typeface="Calibri"/>
              </a:rPr>
              <a:t>Current map might be hard to read (unnecessary 3D perspective).</a:t>
            </a:r>
            <a:endParaRPr/>
          </a:p>
          <a:p>
            <a:pPr indent="-285750" lvl="0" marL="285750" marR="0" rtl="0" algn="l">
              <a:spcBef>
                <a:spcPts val="0"/>
              </a:spcBef>
              <a:spcAft>
                <a:spcPts val="0"/>
              </a:spcAft>
              <a:buClr>
                <a:schemeClr val="dk1"/>
              </a:buClr>
              <a:buSzPts val="1600"/>
              <a:buFont typeface="Arial"/>
              <a:buChar char="•"/>
            </a:pPr>
            <a:r>
              <a:rPr lang="en-US" sz="1600">
                <a:solidFill>
                  <a:schemeClr val="dk1"/>
                </a:solidFill>
                <a:latin typeface="Calibri"/>
                <a:ea typeface="Calibri"/>
                <a:cs typeface="Calibri"/>
                <a:sym typeface="Calibri"/>
              </a:rPr>
              <a:t>Map could provide more information (e.g., # of listings divided by total population).</a:t>
            </a:r>
            <a:endParaRPr/>
          </a:p>
          <a:p>
            <a:pPr indent="-285750" lvl="0" marL="285750" marR="0" rtl="0" algn="l">
              <a:spcBef>
                <a:spcPts val="0"/>
              </a:spcBef>
              <a:spcAft>
                <a:spcPts val="0"/>
              </a:spcAft>
              <a:buClr>
                <a:schemeClr val="dk1"/>
              </a:buClr>
              <a:buSzPts val="1600"/>
              <a:buFont typeface="Arial"/>
              <a:buChar char="•"/>
            </a:pPr>
            <a:r>
              <a:rPr lang="en-US" sz="1600">
                <a:solidFill>
                  <a:schemeClr val="dk1"/>
                </a:solidFill>
                <a:latin typeface="Calibri"/>
                <a:ea typeface="Calibri"/>
                <a:cs typeface="Calibri"/>
                <a:sym typeface="Calibri"/>
              </a:rPr>
              <a:t>Data on more common visitors to certain countries.</a:t>
            </a:r>
            <a:endParaRPr/>
          </a:p>
          <a:p>
            <a:pPr indent="-285750" lvl="0" marL="285750" marR="0" rtl="0" algn="l">
              <a:spcBef>
                <a:spcPts val="0"/>
              </a:spcBef>
              <a:spcAft>
                <a:spcPts val="0"/>
              </a:spcAft>
              <a:buClr>
                <a:schemeClr val="dk1"/>
              </a:buClr>
              <a:buSzPts val="1600"/>
              <a:buFont typeface="Arial"/>
              <a:buChar char="•"/>
            </a:pPr>
            <a:r>
              <a:rPr lang="en-US" sz="1600">
                <a:solidFill>
                  <a:schemeClr val="dk1"/>
                </a:solidFill>
                <a:latin typeface="Calibri"/>
                <a:ea typeface="Calibri"/>
                <a:cs typeface="Calibri"/>
                <a:sym typeface="Calibri"/>
              </a:rPr>
              <a:t>Scale is missing from types of listings</a:t>
            </a:r>
            <a:endParaRPr/>
          </a:p>
          <a:p>
            <a:pPr indent="-285750" lvl="0" marL="285750" marR="0" rtl="0" algn="l">
              <a:spcBef>
                <a:spcPts val="0"/>
              </a:spcBef>
              <a:spcAft>
                <a:spcPts val="0"/>
              </a:spcAft>
              <a:buClr>
                <a:schemeClr val="dk1"/>
              </a:buClr>
              <a:buSzPts val="1600"/>
              <a:buFont typeface="Arial"/>
              <a:buChar char="•"/>
            </a:pPr>
            <a:r>
              <a:rPr b="1" lang="en-US" sz="1600">
                <a:solidFill>
                  <a:schemeClr val="dk1"/>
                </a:solidFill>
                <a:latin typeface="Calibri"/>
                <a:ea typeface="Calibri"/>
                <a:cs typeface="Calibri"/>
                <a:sym typeface="Calibri"/>
              </a:rPr>
              <a:t>In summary</a:t>
            </a:r>
            <a:r>
              <a:rPr lang="en-US" sz="1600">
                <a:solidFill>
                  <a:schemeClr val="dk1"/>
                </a:solidFill>
                <a:latin typeface="Calibri"/>
                <a:ea typeface="Calibri"/>
                <a:cs typeface="Calibri"/>
                <a:sym typeface="Calibri"/>
              </a:rPr>
              <a:t>:  High ink/data ratio and too many bells and whistles.</a:t>
            </a:r>
            <a:endParaRPr/>
          </a:p>
          <a:p>
            <a:pPr indent="-184150" lvl="0" marL="285750" marR="0" rtl="0" algn="l">
              <a:spcBef>
                <a:spcPts val="0"/>
              </a:spcBef>
              <a:spcAft>
                <a:spcPts val="0"/>
              </a:spcAft>
              <a:buClr>
                <a:schemeClr val="dk1"/>
              </a:buClr>
              <a:buSzPts val="1600"/>
              <a:buFont typeface="Arial"/>
              <a:buNone/>
            </a:pPr>
            <a:r>
              <a:t/>
            </a:r>
            <a:endParaRPr sz="1600">
              <a:solidFill>
                <a:schemeClr val="dk1"/>
              </a:solidFill>
              <a:latin typeface="Calibri"/>
              <a:ea typeface="Calibri"/>
              <a:cs typeface="Calibri"/>
              <a:sym typeface="Calibri"/>
            </a:endParaRPr>
          </a:p>
        </p:txBody>
      </p:sp>
      <p:sp>
        <p:nvSpPr>
          <p:cNvPr id="205" name="Google Shape;205;p19"/>
          <p:cNvSpPr txBox="1"/>
          <p:nvPr/>
        </p:nvSpPr>
        <p:spPr>
          <a:xfrm>
            <a:off x="0" y="6419700"/>
            <a:ext cx="8540700" cy="43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Calibri"/>
                <a:ea typeface="Calibri"/>
                <a:cs typeface="Calibri"/>
                <a:sym typeface="Calibri"/>
              </a:rPr>
              <a:t>Source: </a:t>
            </a:r>
            <a:r>
              <a:rPr lang="en-US" u="sng">
                <a:solidFill>
                  <a:schemeClr val="hlink"/>
                </a:solidFill>
                <a:latin typeface="Calibri"/>
                <a:ea typeface="Calibri"/>
                <a:cs typeface="Calibri"/>
                <a:sym typeface="Calibri"/>
                <a:hlinkClick r:id="rId4"/>
              </a:rPr>
              <a:t>https://techcrunch.com/2011/02/24/airbnb-hits-1-million-nights-booked-as-european-clone-emerges/</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20"/>
          <p:cNvSpPr txBox="1"/>
          <p:nvPr/>
        </p:nvSpPr>
        <p:spPr>
          <a:xfrm>
            <a:off x="0" y="5918195"/>
            <a:ext cx="9144000" cy="5232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800">
                <a:solidFill>
                  <a:schemeClr val="dk1"/>
                </a:solidFill>
                <a:latin typeface="Calibri"/>
                <a:ea typeface="Calibri"/>
                <a:cs typeface="Calibri"/>
                <a:sym typeface="Calibri"/>
              </a:rPr>
              <a:t>A beautiful work of art, but not appropriate for this class</a:t>
            </a:r>
            <a:endParaRPr/>
          </a:p>
        </p:txBody>
      </p:sp>
      <p:pic>
        <p:nvPicPr>
          <p:cNvPr descr="megabeer.jpg" id="212" name="Google Shape;212;p20"/>
          <p:cNvPicPr preferRelativeResize="0"/>
          <p:nvPr/>
        </p:nvPicPr>
        <p:blipFill rotWithShape="1">
          <a:blip r:embed="rId3">
            <a:alphaModFix/>
          </a:blip>
          <a:srcRect b="0" l="0" r="0" t="0"/>
          <a:stretch/>
        </p:blipFill>
        <p:spPr>
          <a:xfrm>
            <a:off x="0" y="0"/>
            <a:ext cx="9144000" cy="5918200"/>
          </a:xfrm>
          <a:prstGeom prst="rect">
            <a:avLst/>
          </a:prstGeom>
          <a:noFill/>
          <a:ln>
            <a:noFill/>
          </a:ln>
        </p:spPr>
      </p:pic>
      <p:sp>
        <p:nvSpPr>
          <p:cNvPr id="213" name="Google Shape;213;p20"/>
          <p:cNvSpPr txBox="1"/>
          <p:nvPr/>
        </p:nvSpPr>
        <p:spPr>
          <a:xfrm>
            <a:off x="0" y="6419700"/>
            <a:ext cx="8540700" cy="43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Calibri"/>
                <a:ea typeface="Calibri"/>
                <a:cs typeface="Calibri"/>
                <a:sym typeface="Calibri"/>
              </a:rPr>
              <a:t>Source: </a:t>
            </a:r>
            <a:r>
              <a:rPr lang="en-US" u="sng">
                <a:solidFill>
                  <a:schemeClr val="hlink"/>
                </a:solidFill>
                <a:latin typeface="Calibri"/>
                <a:ea typeface="Calibri"/>
                <a:cs typeface="Calibri"/>
                <a:sym typeface="Calibri"/>
                <a:hlinkClick r:id="rId4"/>
              </a:rPr>
              <a:t>https://coolinfographics.com/blog/2013/10/14/the-magnificent-multitude-of-beer.html</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A picture is worth a 1,000 words …</a:t>
            </a:r>
            <a:endParaRPr/>
          </a:p>
        </p:txBody>
      </p:sp>
      <p:sp>
        <p:nvSpPr>
          <p:cNvPr id="96" name="Google Shape;96;p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2800"/>
              <a:buChar char="•"/>
            </a:pPr>
            <a:r>
              <a:rPr lang="en-US"/>
              <a:t>Evolution has made our brains good at grasping visual cues but not so good at looking for patterns in raw numbers!</a:t>
            </a:r>
            <a:endParaRPr/>
          </a:p>
        </p:txBody>
      </p:sp>
      <p:pic>
        <p:nvPicPr>
          <p:cNvPr descr="humanbraincanunderstand.png" id="97" name="Google Shape;97;p2"/>
          <p:cNvPicPr preferRelativeResize="0"/>
          <p:nvPr>
            <p:ph idx="2" type="body"/>
          </p:nvPr>
        </p:nvPicPr>
        <p:blipFill rotWithShape="1">
          <a:blip r:embed="rId3">
            <a:alphaModFix/>
          </a:blip>
          <a:srcRect b="-45782" l="0" r="0" t="-45782"/>
          <a:stretch/>
        </p:blipFill>
        <p:spPr>
          <a:xfrm>
            <a:off x="4648200" y="1600200"/>
            <a:ext cx="4038600" cy="4525963"/>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21"/>
          <p:cNvSpPr txBox="1"/>
          <p:nvPr/>
        </p:nvSpPr>
        <p:spPr>
          <a:xfrm>
            <a:off x="27310" y="3110128"/>
            <a:ext cx="5058794" cy="95410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chemeClr val="dk1"/>
                </a:solidFill>
                <a:latin typeface="Calibri"/>
                <a:ea typeface="Calibri"/>
                <a:cs typeface="Calibri"/>
                <a:sym typeface="Calibri"/>
              </a:rPr>
              <a:t>Technically an infographic, but</a:t>
            </a:r>
            <a:endParaRPr/>
          </a:p>
          <a:p>
            <a:pPr indent="0" lvl="0" marL="0" marR="0" rtl="0" algn="l">
              <a:spcBef>
                <a:spcPts val="0"/>
              </a:spcBef>
              <a:spcAft>
                <a:spcPts val="0"/>
              </a:spcAft>
              <a:buNone/>
            </a:pPr>
            <a:r>
              <a:rPr lang="en-US" sz="2800">
                <a:solidFill>
                  <a:schemeClr val="dk1"/>
                </a:solidFill>
                <a:latin typeface="Calibri"/>
                <a:ea typeface="Calibri"/>
                <a:cs typeface="Calibri"/>
                <a:sym typeface="Calibri"/>
              </a:rPr>
              <a:t>	   not the type we care about!</a:t>
            </a:r>
            <a:endParaRPr/>
          </a:p>
        </p:txBody>
      </p:sp>
      <p:pic>
        <p:nvPicPr>
          <p:cNvPr descr="stan_netflix3.gif" id="220" name="Google Shape;220;p21"/>
          <p:cNvPicPr preferRelativeResize="0"/>
          <p:nvPr/>
        </p:nvPicPr>
        <p:blipFill rotWithShape="1">
          <a:blip r:embed="rId3">
            <a:alphaModFix/>
          </a:blip>
          <a:srcRect b="0" l="0" r="0" t="0"/>
          <a:stretch/>
        </p:blipFill>
        <p:spPr>
          <a:xfrm>
            <a:off x="5058794" y="0"/>
            <a:ext cx="4085206" cy="6858000"/>
          </a:xfrm>
          <a:prstGeom prst="rect">
            <a:avLst/>
          </a:prstGeom>
          <a:noFill/>
          <a:ln>
            <a:noFill/>
          </a:ln>
        </p:spPr>
      </p:pic>
      <p:sp>
        <p:nvSpPr>
          <p:cNvPr id="221" name="Google Shape;221;p21"/>
          <p:cNvSpPr txBox="1"/>
          <p:nvPr/>
        </p:nvSpPr>
        <p:spPr>
          <a:xfrm>
            <a:off x="0" y="6419700"/>
            <a:ext cx="8540700" cy="43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Calibri"/>
                <a:ea typeface="Calibri"/>
                <a:cs typeface="Calibri"/>
                <a:sym typeface="Calibri"/>
              </a:rPr>
              <a:t>Source: </a:t>
            </a:r>
            <a:r>
              <a:rPr lang="en-US" u="sng">
                <a:solidFill>
                  <a:schemeClr val="hlink"/>
                </a:solidFill>
                <a:latin typeface="Calibri"/>
                <a:ea typeface="Calibri"/>
                <a:cs typeface="Calibri"/>
                <a:sym typeface="Calibri"/>
                <a:hlinkClick r:id="rId4"/>
              </a:rPr>
              <a:t>https://nigelholmes.com/wp-content/uploads/2016/09/netflix.png</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Calibri"/>
              <a:buNone/>
            </a:pPr>
            <a:r>
              <a:rPr lang="en-US"/>
              <a:t>A (Very) Short History of Visualization</a:t>
            </a:r>
            <a:endParaRPr/>
          </a:p>
        </p:txBody>
      </p:sp>
      <p:sp>
        <p:nvSpPr>
          <p:cNvPr id="227" name="Google Shape;227;p24"/>
          <p:cNvSpPr txBox="1"/>
          <p:nvPr>
            <p:ph idx="1" type="body"/>
          </p:nvPr>
        </p:nvSpPr>
        <p:spPr>
          <a:xfrm>
            <a:off x="457200" y="1600200"/>
            <a:ext cx="8229600" cy="4911607"/>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Char char="•"/>
            </a:pPr>
            <a:r>
              <a:rPr lang="en-US"/>
              <a:t>Descartes in 1637 first uses 2D grids to visually encode numbers as grid coordinates.</a:t>
            </a:r>
            <a:endParaRPr/>
          </a:p>
          <a:p>
            <a:pPr indent="-342900" lvl="0" marL="342900" rtl="0" algn="l">
              <a:spcBef>
                <a:spcPts val="640"/>
              </a:spcBef>
              <a:spcAft>
                <a:spcPts val="0"/>
              </a:spcAft>
              <a:buClr>
                <a:schemeClr val="dk1"/>
              </a:buClr>
              <a:buSzPts val="3200"/>
              <a:buChar char="•"/>
            </a:pPr>
            <a:r>
              <a:rPr lang="en-US"/>
              <a:t>William Playfair published “The Commercial and Political Atlas” 1786 , which uses bar charts, line graphs and histograms to describe the economy of England.</a:t>
            </a:r>
            <a:endParaRPr/>
          </a:p>
          <a:p>
            <a:pPr indent="-342900" lvl="0" marL="342900" rtl="0" algn="l">
              <a:spcBef>
                <a:spcPts val="640"/>
              </a:spcBef>
              <a:spcAft>
                <a:spcPts val="0"/>
              </a:spcAft>
              <a:buClr>
                <a:schemeClr val="dk1"/>
              </a:buClr>
              <a:buSzPts val="3200"/>
              <a:buChar char="•"/>
            </a:pPr>
            <a:r>
              <a:rPr lang="en-US"/>
              <a:t>In 1855 John Snow (not the guy from GoT!) uses maps to link the 1854 London cholera epidemic to contaminated drinking water.</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Calibri"/>
              <a:buNone/>
            </a:pPr>
            <a:r>
              <a:rPr lang="en-US"/>
              <a:t>A (Very) Short History of Visualization</a:t>
            </a:r>
            <a:endParaRPr/>
          </a:p>
        </p:txBody>
      </p:sp>
      <p:sp>
        <p:nvSpPr>
          <p:cNvPr id="233" name="Google Shape;233;p25"/>
          <p:cNvSpPr txBox="1"/>
          <p:nvPr>
            <p:ph idx="1" type="body"/>
          </p:nvPr>
        </p:nvSpPr>
        <p:spPr>
          <a:xfrm>
            <a:off x="457200" y="1600200"/>
            <a:ext cx="8229600" cy="4911607"/>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Char char="•"/>
            </a:pPr>
            <a:r>
              <a:rPr lang="en-US"/>
              <a:t>Florence Nightingale in 1857 used a combination of stacked bar and pie charts to persuade Queen Victoria to improve conditions on British military hospitals.</a:t>
            </a:r>
            <a:endParaRPr/>
          </a:p>
          <a:p>
            <a:pPr indent="-342900" lvl="0" marL="342900" rtl="0" algn="l">
              <a:spcBef>
                <a:spcPts val="640"/>
              </a:spcBef>
              <a:spcAft>
                <a:spcPts val="0"/>
              </a:spcAft>
              <a:buClr>
                <a:schemeClr val="dk1"/>
              </a:buClr>
              <a:buSzPts val="3200"/>
              <a:buChar char="•"/>
            </a:pPr>
            <a:r>
              <a:rPr lang="en-US"/>
              <a:t>Otto Neurath and colleagues devise the Vienna Method for pictorial statistics in the 1920s.</a:t>
            </a:r>
            <a:endParaRPr/>
          </a:p>
          <a:p>
            <a:pPr indent="-342900" lvl="0" marL="342900" rtl="0" algn="l">
              <a:spcBef>
                <a:spcPts val="640"/>
              </a:spcBef>
              <a:spcAft>
                <a:spcPts val="0"/>
              </a:spcAft>
              <a:buClr>
                <a:schemeClr val="dk1"/>
              </a:buClr>
              <a:buSzPts val="3200"/>
              <a:buChar char="•"/>
            </a:pPr>
            <a:r>
              <a:rPr lang="en-US"/>
              <a:t>For a full historical account, see “Visual Language” by Robert E. Horn (1998).</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Calibri"/>
              <a:buNone/>
            </a:pPr>
            <a:r>
              <a:rPr lang="en-US"/>
              <a:t>A (Very) Short History of Visualization</a:t>
            </a:r>
            <a:endParaRPr/>
          </a:p>
        </p:txBody>
      </p:sp>
      <p:sp>
        <p:nvSpPr>
          <p:cNvPr id="239" name="Google Shape;239;p26"/>
          <p:cNvSpPr txBox="1"/>
          <p:nvPr>
            <p:ph idx="1" type="body"/>
          </p:nvPr>
        </p:nvSpPr>
        <p:spPr>
          <a:xfrm>
            <a:off x="457200" y="1600200"/>
            <a:ext cx="8229600" cy="4911607"/>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Char char="•"/>
            </a:pPr>
            <a:r>
              <a:rPr lang="en-US"/>
              <a:t>Darrel Huff – How to Lie with Statistics (1954).</a:t>
            </a:r>
            <a:endParaRPr/>
          </a:p>
          <a:p>
            <a:pPr indent="-342900" lvl="0" marL="342900" rtl="0" algn="l">
              <a:spcBef>
                <a:spcPts val="640"/>
              </a:spcBef>
              <a:spcAft>
                <a:spcPts val="0"/>
              </a:spcAft>
              <a:buClr>
                <a:schemeClr val="dk1"/>
              </a:buClr>
              <a:buSzPts val="3200"/>
              <a:buChar char="•"/>
            </a:pPr>
            <a:r>
              <a:rPr lang="en-US"/>
              <a:t>Edward Tufte – Visual Displays of Quantitative Information (1983).</a:t>
            </a:r>
            <a:endParaRPr/>
          </a:p>
          <a:p>
            <a:pPr indent="-342900" lvl="0" marL="342900" rtl="0" algn="l">
              <a:spcBef>
                <a:spcPts val="640"/>
              </a:spcBef>
              <a:spcAft>
                <a:spcPts val="0"/>
              </a:spcAft>
              <a:buClr>
                <a:schemeClr val="dk1"/>
              </a:buClr>
              <a:buSzPts val="3200"/>
              <a:buChar char="•"/>
            </a:pPr>
            <a:r>
              <a:rPr lang="en-US"/>
              <a:t>William Cleveland – The Elements of Graphing Data (1994).</a:t>
            </a:r>
            <a:endParaRPr/>
          </a:p>
          <a:p>
            <a:pPr indent="-342900" lvl="0" marL="342900" rtl="0" algn="l">
              <a:spcBef>
                <a:spcPts val="640"/>
              </a:spcBef>
              <a:spcAft>
                <a:spcPts val="0"/>
              </a:spcAft>
              <a:buClr>
                <a:schemeClr val="dk1"/>
              </a:buClr>
              <a:buSzPts val="3200"/>
              <a:buChar char="•"/>
            </a:pPr>
            <a:r>
              <a:rPr lang="en-US"/>
              <a:t>Stephen Few – Show me the Numbers (2004).</a:t>
            </a:r>
            <a:endParaRPr/>
          </a:p>
          <a:p>
            <a:pPr indent="-342900" lvl="0" marL="342900" rtl="0" algn="l">
              <a:spcBef>
                <a:spcPts val="640"/>
              </a:spcBef>
              <a:spcAft>
                <a:spcPts val="0"/>
              </a:spcAft>
              <a:buClr>
                <a:schemeClr val="dk1"/>
              </a:buClr>
              <a:buSzPts val="3200"/>
              <a:buChar char="•"/>
            </a:pPr>
            <a:r>
              <a:rPr lang="en-US"/>
              <a:t>Renewed interest over the last decade has led to a profusion of material (a lot of it on the web).</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2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Visualization and Computers</a:t>
            </a:r>
            <a:endParaRPr/>
          </a:p>
        </p:txBody>
      </p:sp>
      <p:sp>
        <p:nvSpPr>
          <p:cNvPr id="245" name="Google Shape;245;p2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Char char="•"/>
            </a:pPr>
            <a:r>
              <a:rPr lang="en-US"/>
              <a:t>The advent of cheap desktop computers revolutionized the field of data visualization.</a:t>
            </a:r>
            <a:endParaRPr/>
          </a:p>
          <a:p>
            <a:pPr indent="-285750" lvl="1" marL="742950" rtl="0" algn="l">
              <a:spcBef>
                <a:spcPts val="560"/>
              </a:spcBef>
              <a:spcAft>
                <a:spcPts val="0"/>
              </a:spcAft>
              <a:buClr>
                <a:schemeClr val="dk1"/>
              </a:buClr>
              <a:buSzPts val="2800"/>
              <a:buChar char="–"/>
            </a:pPr>
            <a:r>
              <a:rPr lang="en-US"/>
              <a:t>We can easily deal with large amounts of data.</a:t>
            </a:r>
            <a:endParaRPr/>
          </a:p>
          <a:p>
            <a:pPr indent="-285750" lvl="1" marL="742950" rtl="0" algn="l">
              <a:spcBef>
                <a:spcPts val="560"/>
              </a:spcBef>
              <a:spcAft>
                <a:spcPts val="0"/>
              </a:spcAft>
              <a:buClr>
                <a:schemeClr val="dk1"/>
              </a:buClr>
              <a:buSzPts val="2800"/>
              <a:buChar char="–"/>
            </a:pPr>
            <a:r>
              <a:rPr lang="en-US"/>
              <a:t>Automation of basic functions speeds up the development of visualizations.</a:t>
            </a:r>
            <a:endParaRPr/>
          </a:p>
          <a:p>
            <a:pPr indent="-342900" lvl="0" marL="342900" rtl="0" algn="l">
              <a:spcBef>
                <a:spcPts val="640"/>
              </a:spcBef>
              <a:spcAft>
                <a:spcPts val="0"/>
              </a:spcAft>
              <a:buClr>
                <a:schemeClr val="dk1"/>
              </a:buClr>
              <a:buSzPts val="3200"/>
              <a:buChar char="•"/>
            </a:pPr>
            <a:r>
              <a:rPr lang="en-US"/>
              <a:t>Nowadays, nobody does calculations or visualizations by hand anymore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Visualization and Computers</a:t>
            </a:r>
            <a:endParaRPr/>
          </a:p>
        </p:txBody>
      </p:sp>
      <p:sp>
        <p:nvSpPr>
          <p:cNvPr id="251" name="Google Shape;251;p28"/>
          <p:cNvSpPr txBox="1"/>
          <p:nvPr>
            <p:ph idx="1" type="body"/>
          </p:nvPr>
        </p:nvSpPr>
        <p:spPr>
          <a:xfrm>
            <a:off x="457200" y="1417638"/>
            <a:ext cx="8229600" cy="5022219"/>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Char char="•"/>
            </a:pPr>
            <a:r>
              <a:rPr lang="en-US"/>
              <a:t>A number of different types of software can be used for visualization:</a:t>
            </a:r>
            <a:endParaRPr/>
          </a:p>
          <a:p>
            <a:pPr indent="-285750" lvl="1" marL="742950" rtl="0" algn="l">
              <a:spcBef>
                <a:spcPts val="560"/>
              </a:spcBef>
              <a:spcAft>
                <a:spcPts val="0"/>
              </a:spcAft>
              <a:buClr>
                <a:schemeClr val="dk1"/>
              </a:buClr>
              <a:buSzPts val="2800"/>
              <a:buChar char="–"/>
            </a:pPr>
            <a:r>
              <a:rPr lang="en-US"/>
              <a:t>Spreadsheets (e.g., Microsoft Excel):  Easy to use but not flexible.</a:t>
            </a:r>
            <a:endParaRPr/>
          </a:p>
          <a:p>
            <a:pPr indent="-285750" lvl="1" marL="742950" rtl="0" algn="l">
              <a:spcBef>
                <a:spcPts val="560"/>
              </a:spcBef>
              <a:spcAft>
                <a:spcPts val="0"/>
              </a:spcAft>
              <a:buClr>
                <a:schemeClr val="dk1"/>
              </a:buClr>
              <a:buSzPts val="2800"/>
              <a:buChar char="–"/>
            </a:pPr>
            <a:r>
              <a:rPr lang="en-US"/>
              <a:t>Online software: (e.g., manyeyes):  Easy to use, more variety than spreadsheets, but not flexible.</a:t>
            </a:r>
            <a:endParaRPr/>
          </a:p>
          <a:p>
            <a:pPr indent="-285750" lvl="1" marL="742950" rtl="0" algn="l">
              <a:spcBef>
                <a:spcPts val="560"/>
              </a:spcBef>
              <a:spcAft>
                <a:spcPts val="0"/>
              </a:spcAft>
              <a:buClr>
                <a:schemeClr val="dk1"/>
              </a:buClr>
              <a:buSzPts val="2800"/>
              <a:buChar char="–"/>
            </a:pPr>
            <a:r>
              <a:rPr lang="en-US"/>
              <a:t>GIS software (e.g., ArcView, Google Maps):  Powerful but narrow.</a:t>
            </a:r>
            <a:endParaRPr/>
          </a:p>
          <a:p>
            <a:pPr indent="-285750" lvl="1" marL="742950" rtl="0" algn="l">
              <a:spcBef>
                <a:spcPts val="560"/>
              </a:spcBef>
              <a:spcAft>
                <a:spcPts val="0"/>
              </a:spcAft>
              <a:buClr>
                <a:schemeClr val="dk1"/>
              </a:buClr>
              <a:buSzPts val="2800"/>
              <a:buChar char="–"/>
            </a:pPr>
            <a:r>
              <a:rPr lang="en-US"/>
              <a:t>Pearl, Java, Python, Matlab, R:  Very powerful, but somewhat steeper learning curve.</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2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Visualization and Computers</a:t>
            </a:r>
            <a:endParaRPr/>
          </a:p>
        </p:txBody>
      </p:sp>
      <p:sp>
        <p:nvSpPr>
          <p:cNvPr id="257" name="Google Shape;257;p2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Char char="•"/>
            </a:pPr>
            <a:r>
              <a:rPr lang="en-US"/>
              <a:t>In this course we will be using R:</a:t>
            </a:r>
            <a:endParaRPr/>
          </a:p>
          <a:p>
            <a:pPr indent="-285750" lvl="1" marL="742950" rtl="0" algn="l">
              <a:spcBef>
                <a:spcPts val="0"/>
              </a:spcBef>
              <a:spcAft>
                <a:spcPts val="0"/>
              </a:spcAft>
              <a:buSzPts val="1800"/>
              <a:buChar char="–"/>
            </a:pPr>
            <a:r>
              <a:rPr lang="en-US"/>
              <a:t>P</a:t>
            </a:r>
            <a:r>
              <a:rPr lang="en-US"/>
              <a:t>owerful packages,</a:t>
            </a:r>
            <a:endParaRPr/>
          </a:p>
          <a:p>
            <a:pPr indent="-285750" lvl="1" marL="742950" rtl="0" algn="l">
              <a:spcBef>
                <a:spcPts val="0"/>
              </a:spcBef>
              <a:spcAft>
                <a:spcPts val="0"/>
              </a:spcAft>
              <a:buSzPts val="1800"/>
              <a:buChar char="–"/>
            </a:pPr>
            <a:r>
              <a:rPr lang="en-US"/>
              <a:t>Customization options,</a:t>
            </a:r>
            <a:endParaRPr/>
          </a:p>
          <a:p>
            <a:pPr indent="-285750" lvl="1" marL="742950" rtl="0" algn="l">
              <a:spcBef>
                <a:spcPts val="0"/>
              </a:spcBef>
              <a:spcAft>
                <a:spcPts val="0"/>
              </a:spcAft>
              <a:buSzPts val="1800"/>
              <a:buChar char="–"/>
            </a:pPr>
            <a:r>
              <a:rPr lang="en-US"/>
              <a:t>Integration with data analysis,</a:t>
            </a:r>
            <a:endParaRPr/>
          </a:p>
          <a:p>
            <a:pPr indent="-285750" lvl="1" marL="742950" rtl="0" algn="l">
              <a:spcBef>
                <a:spcPts val="0"/>
              </a:spcBef>
              <a:spcAft>
                <a:spcPts val="0"/>
              </a:spcAft>
              <a:buSzPts val="1800"/>
              <a:buChar char="–"/>
            </a:pPr>
            <a:r>
              <a:rPr lang="en-US"/>
              <a:t>Ability to produce high-quality, reproducible graphics,</a:t>
            </a:r>
            <a:endParaRPr/>
          </a:p>
          <a:p>
            <a:pPr indent="-285750" lvl="1" marL="742950" rtl="0" algn="l">
              <a:spcBef>
                <a:spcPts val="0"/>
              </a:spcBef>
              <a:spcAft>
                <a:spcPts val="0"/>
              </a:spcAft>
              <a:buSzPts val="1800"/>
              <a:buChar char="–"/>
            </a:pPr>
            <a:r>
              <a:rPr lang="en-US"/>
              <a:t>Interactivity and dashboards,</a:t>
            </a:r>
            <a:endParaRPr/>
          </a:p>
          <a:p>
            <a:pPr indent="-285750" lvl="1" marL="742950" rtl="0" algn="l">
              <a:spcBef>
                <a:spcPts val="0"/>
              </a:spcBef>
              <a:spcAft>
                <a:spcPts val="0"/>
              </a:spcAft>
              <a:buSzPts val="1800"/>
              <a:buChar char="–"/>
            </a:pPr>
            <a:r>
              <a:rPr lang="en-US"/>
              <a:t>Documentation,</a:t>
            </a:r>
            <a:endParaRPr/>
          </a:p>
          <a:p>
            <a:pPr indent="-285750" lvl="1" marL="742950" rtl="0" algn="l">
              <a:spcBef>
                <a:spcPts val="0"/>
              </a:spcBef>
              <a:spcAft>
                <a:spcPts val="0"/>
              </a:spcAft>
              <a:buSzPts val="1800"/>
              <a:buChar char="–"/>
            </a:pPr>
            <a:r>
              <a:rPr lang="en-US"/>
              <a:t>Open-source.</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3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Calibri"/>
              <a:buNone/>
            </a:pPr>
            <a:r>
              <a:rPr lang="en-US"/>
              <a:t>The interplay between visualization and art</a:t>
            </a:r>
            <a:endParaRPr/>
          </a:p>
        </p:txBody>
      </p:sp>
      <p:sp>
        <p:nvSpPr>
          <p:cNvPr id="263" name="Google Shape;263;p32"/>
          <p:cNvSpPr txBox="1"/>
          <p:nvPr>
            <p:ph idx="1" type="body"/>
          </p:nvPr>
        </p:nvSpPr>
        <p:spPr>
          <a:xfrm>
            <a:off x="457200" y="1600200"/>
            <a:ext cx="8229600" cy="4806244"/>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Char char="•"/>
            </a:pPr>
            <a:r>
              <a:rPr lang="en-US"/>
              <a:t>The relationship between visualization and art is similar to the relationship between journalism and literature:</a:t>
            </a:r>
            <a:endParaRPr/>
          </a:p>
          <a:p>
            <a:pPr indent="-285750" lvl="1" marL="742950" rtl="0" algn="l">
              <a:spcBef>
                <a:spcPts val="560"/>
              </a:spcBef>
              <a:spcAft>
                <a:spcPts val="0"/>
              </a:spcAft>
              <a:buClr>
                <a:schemeClr val="dk1"/>
              </a:buClr>
              <a:buSzPts val="2800"/>
              <a:buChar char="–"/>
            </a:pPr>
            <a:r>
              <a:rPr lang="en-US"/>
              <a:t>While literature and the arts don’t need a purpose beyond aesthetic pleasure, both journalism and visualization also aspire to accomplish other goals (in our case communicate and explain) which take precedence to beauty.</a:t>
            </a:r>
            <a:endParaRPr/>
          </a:p>
          <a:p>
            <a:pPr indent="-342900" lvl="0" marL="342900" rtl="0" algn="l">
              <a:spcBef>
                <a:spcPts val="640"/>
              </a:spcBef>
              <a:spcAft>
                <a:spcPts val="0"/>
              </a:spcAft>
              <a:buClr>
                <a:schemeClr val="dk1"/>
              </a:buClr>
              <a:buSzPts val="3200"/>
              <a:buChar char="•"/>
            </a:pPr>
            <a:r>
              <a:rPr lang="en-US"/>
              <a:t>I suggest reading the article</a:t>
            </a:r>
            <a:endParaRPr/>
          </a:p>
          <a:p>
            <a:pPr indent="0" lvl="1" marL="400050" rtl="0" algn="l">
              <a:spcBef>
                <a:spcPts val="260"/>
              </a:spcBef>
              <a:spcAft>
                <a:spcPts val="0"/>
              </a:spcAft>
              <a:buClr>
                <a:schemeClr val="dk1"/>
              </a:buClr>
              <a:buSzPts val="1300"/>
              <a:buNone/>
            </a:pPr>
            <a:r>
              <a:rPr lang="en-US" sz="1300" u="sng">
                <a:solidFill>
                  <a:schemeClr val="hlink"/>
                </a:solidFill>
                <a:hlinkClick r:id="rId3"/>
              </a:rPr>
              <a:t>http://www.perceptualedge.com/articles/visual_business_intelligence/information_visualization_and_art.pdf</a:t>
            </a:r>
            <a:endParaRPr/>
          </a:p>
          <a:p>
            <a:pPr indent="-139700" lvl="0" marL="342900" rtl="0" algn="l">
              <a:spcBef>
                <a:spcPts val="640"/>
              </a:spcBef>
              <a:spcAft>
                <a:spcPts val="0"/>
              </a:spcAft>
              <a:buClr>
                <a:schemeClr val="dk1"/>
              </a:buClr>
              <a:buSzPts val="3200"/>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3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Calibri"/>
              <a:buNone/>
            </a:pPr>
            <a:r>
              <a:rPr lang="en-US"/>
              <a:t>Multiple perspectives on data visualization</a:t>
            </a:r>
            <a:endParaRPr/>
          </a:p>
        </p:txBody>
      </p:sp>
      <p:sp>
        <p:nvSpPr>
          <p:cNvPr id="269" name="Google Shape;269;p33"/>
          <p:cNvSpPr txBox="1"/>
          <p:nvPr>
            <p:ph idx="1" type="body"/>
          </p:nvPr>
        </p:nvSpPr>
        <p:spPr>
          <a:xfrm>
            <a:off x="457200" y="1600200"/>
            <a:ext cx="41910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2800"/>
              <a:buChar char="•"/>
            </a:pPr>
            <a:r>
              <a:rPr lang="en-US"/>
              <a:t>The two traditional camps are the “technical” vs. the “artistic”:  Tufte, Holmes and the “Chartjunk” controversy.</a:t>
            </a:r>
            <a:endParaRPr/>
          </a:p>
          <a:p>
            <a:pPr indent="-342900" lvl="0" marL="342900" rtl="0" algn="l">
              <a:spcBef>
                <a:spcPts val="560"/>
              </a:spcBef>
              <a:spcAft>
                <a:spcPts val="0"/>
              </a:spcAft>
              <a:buClr>
                <a:schemeClr val="dk1"/>
              </a:buClr>
              <a:buSzPts val="2800"/>
              <a:buChar char="•"/>
            </a:pPr>
            <a:r>
              <a:rPr lang="en-US"/>
              <a:t>I recommend reading:</a:t>
            </a:r>
            <a:endParaRPr/>
          </a:p>
          <a:p>
            <a:pPr indent="0" lvl="0" marL="0" rtl="0" algn="l">
              <a:spcBef>
                <a:spcPts val="240"/>
              </a:spcBef>
              <a:spcAft>
                <a:spcPts val="0"/>
              </a:spcAft>
              <a:buClr>
                <a:schemeClr val="dk1"/>
              </a:buClr>
              <a:buSzPts val="1200"/>
              <a:buNone/>
            </a:pPr>
            <a:r>
              <a:t/>
            </a:r>
            <a:endParaRPr sz="1200" u="sng">
              <a:solidFill>
                <a:schemeClr val="hlink"/>
              </a:solidFill>
              <a:hlinkClick r:id="rId3"/>
            </a:endParaRPr>
          </a:p>
          <a:p>
            <a:pPr indent="-285750" lvl="1" marL="742950" rtl="0" algn="l">
              <a:spcBef>
                <a:spcPts val="220"/>
              </a:spcBef>
              <a:spcAft>
                <a:spcPts val="0"/>
              </a:spcAft>
              <a:buClr>
                <a:schemeClr val="dk1"/>
              </a:buClr>
              <a:buSzPts val="1100"/>
              <a:buChar char="–"/>
            </a:pPr>
            <a:r>
              <a:rPr lang="en-US" sz="1100" u="sng">
                <a:solidFill>
                  <a:schemeClr val="hlink"/>
                </a:solidFill>
                <a:hlinkClick r:id="rId4"/>
              </a:rPr>
              <a:t>http://www.perceptualedge.com/articles/visual_business_intelligence/the_chartjunk_debate.pdf</a:t>
            </a:r>
            <a:endParaRPr sz="1100"/>
          </a:p>
          <a:p>
            <a:pPr indent="-215900" lvl="1" marL="742950" rtl="0" algn="l">
              <a:spcBef>
                <a:spcPts val="220"/>
              </a:spcBef>
              <a:spcAft>
                <a:spcPts val="0"/>
              </a:spcAft>
              <a:buClr>
                <a:schemeClr val="dk1"/>
              </a:buClr>
              <a:buSzPts val="1100"/>
              <a:buNone/>
            </a:pPr>
            <a:r>
              <a:t/>
            </a:r>
            <a:endParaRPr sz="1100"/>
          </a:p>
          <a:p>
            <a:pPr indent="-285750" lvl="1" marL="742950" rtl="0" algn="l">
              <a:spcBef>
                <a:spcPts val="220"/>
              </a:spcBef>
              <a:spcAft>
                <a:spcPts val="0"/>
              </a:spcAft>
              <a:buClr>
                <a:schemeClr val="dk1"/>
              </a:buClr>
              <a:buSzPts val="1100"/>
              <a:buChar char="–"/>
            </a:pPr>
            <a:r>
              <a:rPr lang="en-US" sz="1100" u="sng">
                <a:solidFill>
                  <a:schemeClr val="hlink"/>
                </a:solidFill>
                <a:hlinkClick r:id="rId5"/>
              </a:rPr>
              <a:t>http://www.perceptualedge.com/articles/visual_business_intelligence/visual_difficulties.pdf</a:t>
            </a:r>
            <a:endParaRPr sz="1100"/>
          </a:p>
          <a:p>
            <a:pPr indent="0" lvl="0" marL="0" rtl="0" algn="l">
              <a:spcBef>
                <a:spcPts val="240"/>
              </a:spcBef>
              <a:spcAft>
                <a:spcPts val="0"/>
              </a:spcAft>
              <a:buClr>
                <a:schemeClr val="dk1"/>
              </a:buClr>
              <a:buSzPts val="1200"/>
              <a:buNone/>
            </a:pPr>
            <a:r>
              <a:t/>
            </a:r>
            <a:endParaRPr sz="1200"/>
          </a:p>
          <a:p>
            <a:pPr indent="-165100" lvl="0" marL="342900" rtl="0" algn="l">
              <a:spcBef>
                <a:spcPts val="560"/>
              </a:spcBef>
              <a:spcAft>
                <a:spcPts val="0"/>
              </a:spcAft>
              <a:buClr>
                <a:schemeClr val="dk1"/>
              </a:buClr>
              <a:buSzPts val="2800"/>
              <a:buNone/>
            </a:pPr>
            <a:r>
              <a:t/>
            </a:r>
            <a:endParaRPr/>
          </a:p>
          <a:p>
            <a:pPr indent="-165100" lvl="0" marL="342900" rtl="0" algn="l">
              <a:spcBef>
                <a:spcPts val="560"/>
              </a:spcBef>
              <a:spcAft>
                <a:spcPts val="0"/>
              </a:spcAft>
              <a:buClr>
                <a:schemeClr val="dk1"/>
              </a:buClr>
              <a:buSzPts val="2800"/>
              <a:buNone/>
            </a:pPr>
            <a:r>
              <a:t/>
            </a:r>
            <a:endParaRPr/>
          </a:p>
        </p:txBody>
      </p:sp>
      <p:pic>
        <p:nvPicPr>
          <p:cNvPr descr="diamonds.jpg" id="270" name="Google Shape;270;p33"/>
          <p:cNvPicPr preferRelativeResize="0"/>
          <p:nvPr>
            <p:ph idx="2" type="body"/>
          </p:nvPr>
        </p:nvPicPr>
        <p:blipFill rotWithShape="1">
          <a:blip r:embed="rId6">
            <a:alphaModFix/>
          </a:blip>
          <a:srcRect b="-7833" l="0" r="0" t="-7833"/>
          <a:stretch/>
        </p:blipFill>
        <p:spPr>
          <a:xfrm>
            <a:off x="4648200" y="1600200"/>
            <a:ext cx="4038600" cy="4525963"/>
          </a:xfrm>
          <a:prstGeom prst="rect">
            <a:avLst/>
          </a:prstGeom>
          <a:noFill/>
          <a:ln>
            <a:noFill/>
          </a:ln>
        </p:spPr>
      </p:pic>
      <p:sp>
        <p:nvSpPr>
          <p:cNvPr id="271" name="Google Shape;271;p33"/>
          <p:cNvSpPr txBox="1"/>
          <p:nvPr/>
        </p:nvSpPr>
        <p:spPr>
          <a:xfrm>
            <a:off x="4997754" y="5797467"/>
            <a:ext cx="2341832" cy="24622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00">
                <a:solidFill>
                  <a:schemeClr val="dk1"/>
                </a:solidFill>
                <a:latin typeface="Calibri"/>
                <a:ea typeface="Calibri"/>
                <a:cs typeface="Calibri"/>
                <a:sym typeface="Calibri"/>
              </a:rPr>
              <a:t>Chart by Nigel Holmes for Time Magazine</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Multiple perspectives …</a:t>
            </a:r>
            <a:endParaRPr/>
          </a:p>
        </p:txBody>
      </p:sp>
      <p:sp>
        <p:nvSpPr>
          <p:cNvPr id="277" name="Google Shape;277;p3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dk1"/>
              </a:buClr>
              <a:buSzPts val="2400"/>
              <a:buNone/>
            </a:pPr>
            <a:r>
              <a:rPr lang="en-US"/>
              <a:t>Original graph</a:t>
            </a:r>
            <a:endParaRPr/>
          </a:p>
        </p:txBody>
      </p:sp>
      <p:sp>
        <p:nvSpPr>
          <p:cNvPr id="278" name="Google Shape;278;p3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dk1"/>
              </a:buClr>
              <a:buSzPts val="2400"/>
              <a:buNone/>
            </a:pPr>
            <a:r>
              <a:rPr lang="en-US"/>
              <a:t>Minimalist version</a:t>
            </a:r>
            <a:endParaRPr/>
          </a:p>
        </p:txBody>
      </p:sp>
      <p:pic>
        <p:nvPicPr>
          <p:cNvPr descr="diamonds.jpg" id="279" name="Google Shape;279;p34"/>
          <p:cNvPicPr preferRelativeResize="0"/>
          <p:nvPr>
            <p:ph idx="2" type="body"/>
          </p:nvPr>
        </p:nvPicPr>
        <p:blipFill rotWithShape="1">
          <a:blip r:embed="rId3">
            <a:alphaModFix/>
          </a:blip>
          <a:srcRect b="0" l="465" r="466" t="0"/>
          <a:stretch/>
        </p:blipFill>
        <p:spPr>
          <a:xfrm>
            <a:off x="457200" y="2174875"/>
            <a:ext cx="4040188" cy="3951288"/>
          </a:xfrm>
          <a:prstGeom prst="rect">
            <a:avLst/>
          </a:prstGeom>
          <a:noFill/>
          <a:ln>
            <a:noFill/>
          </a:ln>
        </p:spPr>
      </p:pic>
      <p:sp>
        <p:nvSpPr>
          <p:cNvPr id="280" name="Google Shape;280;p34"/>
          <p:cNvSpPr txBox="1"/>
          <p:nvPr/>
        </p:nvSpPr>
        <p:spPr>
          <a:xfrm>
            <a:off x="791720" y="6043688"/>
            <a:ext cx="2341832" cy="24622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00">
                <a:solidFill>
                  <a:schemeClr val="dk1"/>
                </a:solidFill>
                <a:latin typeface="Calibri"/>
                <a:ea typeface="Calibri"/>
                <a:cs typeface="Calibri"/>
                <a:sym typeface="Calibri"/>
              </a:rPr>
              <a:t>Chart by Nigel Holmes for Time Magazine</a:t>
            </a:r>
            <a:endParaRPr/>
          </a:p>
        </p:txBody>
      </p:sp>
      <p:sp>
        <p:nvSpPr>
          <p:cNvPr id="281" name="Google Shape;281;p34"/>
          <p:cNvSpPr txBox="1"/>
          <p:nvPr/>
        </p:nvSpPr>
        <p:spPr>
          <a:xfrm>
            <a:off x="4645019" y="6220575"/>
            <a:ext cx="3326700" cy="6465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Note that the original graph </a:t>
            </a:r>
            <a:endParaRPr/>
          </a:p>
          <a:p>
            <a:pPr indent="0" lvl="0" marL="0" marR="0" rtl="0" algn="ctr">
              <a:spcBef>
                <a:spcPts val="0"/>
              </a:spcBef>
              <a:spcAft>
                <a:spcPts val="0"/>
              </a:spcAft>
              <a:buNone/>
            </a:pPr>
            <a:r>
              <a:rPr lang="en-US" sz="1800">
                <a:solidFill>
                  <a:schemeClr val="dk1"/>
                </a:solidFill>
                <a:latin typeface="Calibri"/>
                <a:ea typeface="Calibri"/>
                <a:cs typeface="Calibri"/>
                <a:sym typeface="Calibri"/>
              </a:rPr>
              <a:t>suggests a drop in price mid 1978</a:t>
            </a:r>
            <a:endParaRPr/>
          </a:p>
        </p:txBody>
      </p:sp>
      <p:cxnSp>
        <p:nvCxnSpPr>
          <p:cNvPr id="282" name="Google Shape;282;p34"/>
          <p:cNvCxnSpPr/>
          <p:nvPr/>
        </p:nvCxnSpPr>
        <p:spPr>
          <a:xfrm rot="10800000">
            <a:off x="1962000" y="5257800"/>
            <a:ext cx="2952900" cy="1219200"/>
          </a:xfrm>
          <a:prstGeom prst="straightConnector1">
            <a:avLst/>
          </a:prstGeom>
          <a:noFill/>
          <a:ln cap="flat" cmpd="sng" w="25400">
            <a:solidFill>
              <a:schemeClr val="accent1"/>
            </a:solidFill>
            <a:prstDash val="solid"/>
            <a:round/>
            <a:headEnd len="sm" w="sm" type="none"/>
            <a:tailEnd len="med" w="med" type="stealth"/>
          </a:ln>
        </p:spPr>
      </p:cxnSp>
      <p:pic>
        <p:nvPicPr>
          <p:cNvPr descr="minimalistdiamonds2.pdf" id="283" name="Google Shape;283;p34"/>
          <p:cNvPicPr preferRelativeResize="0"/>
          <p:nvPr>
            <p:ph idx="4" type="body"/>
          </p:nvPr>
        </p:nvPicPr>
        <p:blipFill rotWithShape="1">
          <a:blip r:embed="rId4">
            <a:alphaModFix/>
          </a:blip>
          <a:srcRect b="0" l="-1145" r="-1145" t="0"/>
          <a:stretch/>
        </p:blipFill>
        <p:spPr>
          <a:xfrm>
            <a:off x="4645025" y="2174875"/>
            <a:ext cx="4041900" cy="3951300"/>
          </a:xfrm>
          <a:prstGeom prst="rect">
            <a:avLst/>
          </a:prstGeom>
          <a:noFill/>
          <a:ln>
            <a:noFill/>
          </a:ln>
        </p:spPr>
      </p:pic>
      <p:sp>
        <p:nvSpPr>
          <p:cNvPr id="284" name="Google Shape;284;p34"/>
          <p:cNvSpPr txBox="1"/>
          <p:nvPr/>
        </p:nvSpPr>
        <p:spPr>
          <a:xfrm>
            <a:off x="247650" y="6324600"/>
            <a:ext cx="4324200" cy="43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Calibri"/>
                <a:ea typeface="Calibri"/>
                <a:cs typeface="Calibri"/>
                <a:sym typeface="Calibri"/>
              </a:rPr>
              <a:t>Graph from Alberto Cairo, The functional art, Figure 3.15</a:t>
            </a:r>
            <a:endParaRPr>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A picture is worth a 1,000 words …</a:t>
            </a:r>
            <a:endParaRPr/>
          </a:p>
        </p:txBody>
      </p:sp>
      <p:graphicFrame>
        <p:nvGraphicFramePr>
          <p:cNvPr id="103" name="Google Shape;103;p3"/>
          <p:cNvGraphicFramePr/>
          <p:nvPr/>
        </p:nvGraphicFramePr>
        <p:xfrm>
          <a:off x="812800" y="2298541"/>
          <a:ext cx="3000000" cy="3000000"/>
        </p:xfrm>
        <a:graphic>
          <a:graphicData uri="http://schemas.openxmlformats.org/drawingml/2006/table">
            <a:tbl>
              <a:tblPr>
                <a:noFill/>
                <a:tableStyleId>{36663355-51F4-44A6-B022-A9C234BEFAE0}</a:tableStyleId>
              </a:tblPr>
              <a:tblGrid>
                <a:gridCol w="1320800"/>
                <a:gridCol w="1003300"/>
                <a:gridCol w="1003300"/>
              </a:tblGrid>
              <a:tr h="190500">
                <a:tc>
                  <a:txBody>
                    <a:bodyPr/>
                    <a:lstStyle/>
                    <a:p>
                      <a:pPr indent="0" lvl="0" marL="0" marR="0" rtl="0" algn="ctr">
                        <a:spcBef>
                          <a:spcPts val="0"/>
                        </a:spcBef>
                        <a:spcAft>
                          <a:spcPts val="0"/>
                        </a:spcAft>
                        <a:buNone/>
                      </a:pPr>
                      <a:r>
                        <a:rPr b="1" i="1" lang="en-US" sz="1200" u="none" cap="none" strike="noStrike">
                          <a:solidFill>
                            <a:srgbClr val="000000"/>
                          </a:solidFill>
                          <a:latin typeface="Calibri"/>
                          <a:ea typeface="Calibri"/>
                          <a:cs typeface="Calibri"/>
                          <a:sym typeface="Calibri"/>
                        </a:rPr>
                        <a:t>Bank</a:t>
                      </a:r>
                      <a:endParaRPr/>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b="1" i="1" lang="en-US" sz="1200" u="none" cap="none" strike="noStrike">
                          <a:solidFill>
                            <a:srgbClr val="000000"/>
                          </a:solidFill>
                          <a:latin typeface="Calibri"/>
                          <a:ea typeface="Calibri"/>
                          <a:cs typeface="Calibri"/>
                          <a:sym typeface="Calibri"/>
                        </a:rPr>
                        <a:t>January 2007</a:t>
                      </a:r>
                      <a:endParaRPr/>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b="1" i="1" lang="en-US" sz="1200" u="none" cap="none" strike="noStrike">
                          <a:solidFill>
                            <a:srgbClr val="000000"/>
                          </a:solidFill>
                          <a:latin typeface="Calibri"/>
                          <a:ea typeface="Calibri"/>
                          <a:cs typeface="Calibri"/>
                          <a:sym typeface="Calibri"/>
                        </a:rPr>
                        <a:t>January 2009</a:t>
                      </a:r>
                      <a:endParaRPr/>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tcPr>
                </a:tc>
              </a:tr>
              <a:tr h="190500">
                <a:tc>
                  <a:txBody>
                    <a:bodyPr/>
                    <a:lstStyle/>
                    <a:p>
                      <a:pPr indent="0" lvl="0" marL="0" marR="0" rtl="0" algn="r">
                        <a:spcBef>
                          <a:spcPts val="0"/>
                        </a:spcBef>
                        <a:spcAft>
                          <a:spcPts val="0"/>
                        </a:spcAft>
                        <a:buNone/>
                      </a:pPr>
                      <a:r>
                        <a:rPr b="0" i="0" lang="en-US" sz="1200" u="none" cap="none" strike="noStrike">
                          <a:solidFill>
                            <a:srgbClr val="000000"/>
                          </a:solidFill>
                          <a:latin typeface="Calibri"/>
                          <a:ea typeface="Calibri"/>
                          <a:cs typeface="Calibri"/>
                          <a:sym typeface="Calibri"/>
                        </a:rPr>
                        <a:t>RBS</a:t>
                      </a:r>
                      <a:endParaRPr/>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200" u="none" cap="none" strike="noStrike">
                          <a:solidFill>
                            <a:srgbClr val="000000"/>
                          </a:solidFill>
                          <a:latin typeface="Calibri"/>
                          <a:ea typeface="Calibri"/>
                          <a:cs typeface="Calibri"/>
                          <a:sym typeface="Calibri"/>
                        </a:rPr>
                        <a:t>120.0</a:t>
                      </a:r>
                      <a:endParaRPr/>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200" u="none" cap="none" strike="noStrike">
                          <a:solidFill>
                            <a:srgbClr val="000000"/>
                          </a:solidFill>
                          <a:latin typeface="Calibri"/>
                          <a:ea typeface="Calibri"/>
                          <a:cs typeface="Calibri"/>
                          <a:sym typeface="Calibri"/>
                        </a:rPr>
                        <a:t>4.6</a:t>
                      </a:r>
                      <a:endParaRPr/>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90500">
                <a:tc>
                  <a:txBody>
                    <a:bodyPr/>
                    <a:lstStyle/>
                    <a:p>
                      <a:pPr indent="0" lvl="0" marL="0" marR="0" rtl="0" algn="r">
                        <a:spcBef>
                          <a:spcPts val="0"/>
                        </a:spcBef>
                        <a:spcAft>
                          <a:spcPts val="0"/>
                        </a:spcAft>
                        <a:buNone/>
                      </a:pPr>
                      <a:r>
                        <a:rPr b="0" i="0" lang="en-US" sz="1200" u="none" cap="none" strike="noStrike">
                          <a:solidFill>
                            <a:srgbClr val="000000"/>
                          </a:solidFill>
                          <a:latin typeface="Calibri"/>
                          <a:ea typeface="Calibri"/>
                          <a:cs typeface="Calibri"/>
                          <a:sym typeface="Calibri"/>
                        </a:rPr>
                        <a:t>Citigroup</a:t>
                      </a:r>
                      <a:endParaRPr/>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200" u="none" cap="none" strike="noStrike">
                          <a:solidFill>
                            <a:srgbClr val="000000"/>
                          </a:solidFill>
                          <a:latin typeface="Calibri"/>
                          <a:ea typeface="Calibri"/>
                          <a:cs typeface="Calibri"/>
                          <a:sym typeface="Calibri"/>
                        </a:rPr>
                        <a:t>255.0</a:t>
                      </a:r>
                      <a:endParaRPr/>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200" u="none" cap="none" strike="noStrike">
                          <a:solidFill>
                            <a:srgbClr val="000000"/>
                          </a:solidFill>
                          <a:latin typeface="Calibri"/>
                          <a:ea typeface="Calibri"/>
                          <a:cs typeface="Calibri"/>
                          <a:sym typeface="Calibri"/>
                        </a:rPr>
                        <a:t>19.0</a:t>
                      </a:r>
                      <a:endParaRPr/>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90500">
                <a:tc>
                  <a:txBody>
                    <a:bodyPr/>
                    <a:lstStyle/>
                    <a:p>
                      <a:pPr indent="0" lvl="0" marL="0" marR="0" rtl="0" algn="r">
                        <a:spcBef>
                          <a:spcPts val="0"/>
                        </a:spcBef>
                        <a:spcAft>
                          <a:spcPts val="0"/>
                        </a:spcAft>
                        <a:buNone/>
                      </a:pPr>
                      <a:r>
                        <a:rPr b="0" i="0" lang="en-US" sz="1200" u="none" cap="none" strike="noStrike">
                          <a:solidFill>
                            <a:srgbClr val="000000"/>
                          </a:solidFill>
                          <a:latin typeface="Calibri"/>
                          <a:ea typeface="Calibri"/>
                          <a:cs typeface="Calibri"/>
                          <a:sym typeface="Calibri"/>
                        </a:rPr>
                        <a:t>Barclays</a:t>
                      </a:r>
                      <a:endParaRPr/>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200" u="none" cap="none" strike="noStrike">
                          <a:solidFill>
                            <a:srgbClr val="000000"/>
                          </a:solidFill>
                          <a:latin typeface="Calibri"/>
                          <a:ea typeface="Calibri"/>
                          <a:cs typeface="Calibri"/>
                          <a:sym typeface="Calibri"/>
                        </a:rPr>
                        <a:t>91.0</a:t>
                      </a:r>
                      <a:endParaRPr/>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200" u="none" cap="none" strike="noStrike">
                          <a:solidFill>
                            <a:srgbClr val="000000"/>
                          </a:solidFill>
                          <a:latin typeface="Calibri"/>
                          <a:ea typeface="Calibri"/>
                          <a:cs typeface="Calibri"/>
                          <a:sym typeface="Calibri"/>
                        </a:rPr>
                        <a:t>7.4</a:t>
                      </a:r>
                      <a:endParaRPr/>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90500">
                <a:tc>
                  <a:txBody>
                    <a:bodyPr/>
                    <a:lstStyle/>
                    <a:p>
                      <a:pPr indent="0" lvl="0" marL="0" marR="0" rtl="0" algn="r">
                        <a:spcBef>
                          <a:spcPts val="0"/>
                        </a:spcBef>
                        <a:spcAft>
                          <a:spcPts val="0"/>
                        </a:spcAft>
                        <a:buNone/>
                      </a:pPr>
                      <a:r>
                        <a:rPr b="0" i="0" lang="en-US" sz="1200" u="none" cap="none" strike="noStrike">
                          <a:solidFill>
                            <a:srgbClr val="000000"/>
                          </a:solidFill>
                          <a:latin typeface="Calibri"/>
                          <a:ea typeface="Calibri"/>
                          <a:cs typeface="Calibri"/>
                          <a:sym typeface="Calibri"/>
                        </a:rPr>
                        <a:t>Deutsche Bank</a:t>
                      </a:r>
                      <a:endParaRPr/>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200" u="none" cap="none" strike="noStrike">
                          <a:solidFill>
                            <a:srgbClr val="000000"/>
                          </a:solidFill>
                          <a:latin typeface="Calibri"/>
                          <a:ea typeface="Calibri"/>
                          <a:cs typeface="Calibri"/>
                          <a:sym typeface="Calibri"/>
                        </a:rPr>
                        <a:t>76.0</a:t>
                      </a:r>
                      <a:endParaRPr/>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200" u="none" cap="none" strike="noStrike">
                          <a:solidFill>
                            <a:srgbClr val="000000"/>
                          </a:solidFill>
                          <a:latin typeface="Calibri"/>
                          <a:ea typeface="Calibri"/>
                          <a:cs typeface="Calibri"/>
                          <a:sym typeface="Calibri"/>
                        </a:rPr>
                        <a:t>10.3</a:t>
                      </a:r>
                      <a:endParaRPr/>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90500">
                <a:tc>
                  <a:txBody>
                    <a:bodyPr/>
                    <a:lstStyle/>
                    <a:p>
                      <a:pPr indent="0" lvl="0" marL="0" marR="0" rtl="0" algn="r">
                        <a:spcBef>
                          <a:spcPts val="0"/>
                        </a:spcBef>
                        <a:spcAft>
                          <a:spcPts val="0"/>
                        </a:spcAft>
                        <a:buNone/>
                      </a:pPr>
                      <a:r>
                        <a:rPr b="0" i="0" lang="en-US" sz="1200" u="none" cap="none" strike="noStrike">
                          <a:solidFill>
                            <a:srgbClr val="000000"/>
                          </a:solidFill>
                          <a:latin typeface="Calibri"/>
                          <a:ea typeface="Calibri"/>
                          <a:cs typeface="Calibri"/>
                          <a:sym typeface="Calibri"/>
                        </a:rPr>
                        <a:t>Credit Agricole</a:t>
                      </a:r>
                      <a:endParaRPr/>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200" u="none" cap="none" strike="noStrike">
                          <a:solidFill>
                            <a:srgbClr val="000000"/>
                          </a:solidFill>
                          <a:latin typeface="Calibri"/>
                          <a:ea typeface="Calibri"/>
                          <a:cs typeface="Calibri"/>
                          <a:sym typeface="Calibri"/>
                        </a:rPr>
                        <a:t>67.0</a:t>
                      </a:r>
                      <a:endParaRPr/>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200" u="none" cap="none" strike="noStrike">
                          <a:solidFill>
                            <a:srgbClr val="000000"/>
                          </a:solidFill>
                          <a:latin typeface="Calibri"/>
                          <a:ea typeface="Calibri"/>
                          <a:cs typeface="Calibri"/>
                          <a:sym typeface="Calibri"/>
                        </a:rPr>
                        <a:t>17.0</a:t>
                      </a:r>
                      <a:endParaRPr/>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90500">
                <a:tc>
                  <a:txBody>
                    <a:bodyPr/>
                    <a:lstStyle/>
                    <a:p>
                      <a:pPr indent="0" lvl="0" marL="0" marR="0" rtl="0" algn="r">
                        <a:spcBef>
                          <a:spcPts val="0"/>
                        </a:spcBef>
                        <a:spcAft>
                          <a:spcPts val="0"/>
                        </a:spcAft>
                        <a:buNone/>
                      </a:pPr>
                      <a:r>
                        <a:rPr b="0" i="0" lang="en-US" sz="1200" u="none" cap="none" strike="noStrike">
                          <a:solidFill>
                            <a:srgbClr val="000000"/>
                          </a:solidFill>
                          <a:latin typeface="Calibri"/>
                          <a:ea typeface="Calibri"/>
                          <a:cs typeface="Calibri"/>
                          <a:sym typeface="Calibri"/>
                        </a:rPr>
                        <a:t>Unicredit</a:t>
                      </a:r>
                      <a:endParaRPr/>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200" u="none" cap="none" strike="noStrike">
                          <a:solidFill>
                            <a:srgbClr val="000000"/>
                          </a:solidFill>
                          <a:latin typeface="Calibri"/>
                          <a:ea typeface="Calibri"/>
                          <a:cs typeface="Calibri"/>
                          <a:sym typeface="Calibri"/>
                        </a:rPr>
                        <a:t>93.0</a:t>
                      </a:r>
                      <a:endParaRPr/>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200" u="none" cap="none" strike="noStrike">
                          <a:solidFill>
                            <a:srgbClr val="000000"/>
                          </a:solidFill>
                          <a:latin typeface="Calibri"/>
                          <a:ea typeface="Calibri"/>
                          <a:cs typeface="Calibri"/>
                          <a:sym typeface="Calibri"/>
                        </a:rPr>
                        <a:t>26.0</a:t>
                      </a:r>
                      <a:endParaRPr/>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90500">
                <a:tc>
                  <a:txBody>
                    <a:bodyPr/>
                    <a:lstStyle/>
                    <a:p>
                      <a:pPr indent="0" lvl="0" marL="0" marR="0" rtl="0" algn="r">
                        <a:spcBef>
                          <a:spcPts val="0"/>
                        </a:spcBef>
                        <a:spcAft>
                          <a:spcPts val="0"/>
                        </a:spcAft>
                        <a:buNone/>
                      </a:pPr>
                      <a:r>
                        <a:rPr b="0" i="0" lang="en-US" sz="1200" u="none" cap="none" strike="noStrike">
                          <a:solidFill>
                            <a:srgbClr val="000000"/>
                          </a:solidFill>
                          <a:latin typeface="Calibri"/>
                          <a:ea typeface="Calibri"/>
                          <a:cs typeface="Calibri"/>
                          <a:sym typeface="Calibri"/>
                        </a:rPr>
                        <a:t>BNP Paribas</a:t>
                      </a:r>
                      <a:endParaRPr/>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200" u="none" cap="none" strike="noStrike">
                          <a:solidFill>
                            <a:srgbClr val="000000"/>
                          </a:solidFill>
                          <a:latin typeface="Calibri"/>
                          <a:ea typeface="Calibri"/>
                          <a:cs typeface="Calibri"/>
                          <a:sym typeface="Calibri"/>
                        </a:rPr>
                        <a:t>108.0</a:t>
                      </a:r>
                      <a:endParaRPr/>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200" u="none" cap="none" strike="noStrike">
                          <a:solidFill>
                            <a:srgbClr val="000000"/>
                          </a:solidFill>
                          <a:latin typeface="Calibri"/>
                          <a:ea typeface="Calibri"/>
                          <a:cs typeface="Calibri"/>
                          <a:sym typeface="Calibri"/>
                        </a:rPr>
                        <a:t>32.5</a:t>
                      </a:r>
                      <a:endParaRPr/>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90500">
                <a:tc>
                  <a:txBody>
                    <a:bodyPr/>
                    <a:lstStyle/>
                    <a:p>
                      <a:pPr indent="0" lvl="0" marL="0" marR="0" rtl="0" algn="r">
                        <a:spcBef>
                          <a:spcPts val="0"/>
                        </a:spcBef>
                        <a:spcAft>
                          <a:spcPts val="0"/>
                        </a:spcAft>
                        <a:buNone/>
                      </a:pPr>
                      <a:r>
                        <a:rPr b="0" i="0" lang="en-US" sz="1200" u="none" cap="none" strike="noStrike">
                          <a:solidFill>
                            <a:srgbClr val="000000"/>
                          </a:solidFill>
                          <a:latin typeface="Calibri"/>
                          <a:ea typeface="Calibri"/>
                          <a:cs typeface="Calibri"/>
                          <a:sym typeface="Calibri"/>
                        </a:rPr>
                        <a:t>UBS</a:t>
                      </a:r>
                      <a:endParaRPr/>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200" u="none" cap="none" strike="noStrike">
                          <a:solidFill>
                            <a:srgbClr val="000000"/>
                          </a:solidFill>
                          <a:latin typeface="Calibri"/>
                          <a:ea typeface="Calibri"/>
                          <a:cs typeface="Calibri"/>
                          <a:sym typeface="Calibri"/>
                        </a:rPr>
                        <a:t>116.0</a:t>
                      </a:r>
                      <a:endParaRPr/>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200" u="none" cap="none" strike="noStrike">
                          <a:solidFill>
                            <a:srgbClr val="000000"/>
                          </a:solidFill>
                          <a:latin typeface="Calibri"/>
                          <a:ea typeface="Calibri"/>
                          <a:cs typeface="Calibri"/>
                          <a:sym typeface="Calibri"/>
                        </a:rPr>
                        <a:t>35.0</a:t>
                      </a:r>
                      <a:endParaRPr/>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90500">
                <a:tc>
                  <a:txBody>
                    <a:bodyPr/>
                    <a:lstStyle/>
                    <a:p>
                      <a:pPr indent="0" lvl="0" marL="0" marR="0" rtl="0" algn="r">
                        <a:spcBef>
                          <a:spcPts val="0"/>
                        </a:spcBef>
                        <a:spcAft>
                          <a:spcPts val="0"/>
                        </a:spcAft>
                        <a:buNone/>
                      </a:pPr>
                      <a:r>
                        <a:rPr b="0" i="0" lang="en-US" sz="1200" u="none" cap="none" strike="noStrike">
                          <a:solidFill>
                            <a:srgbClr val="000000"/>
                          </a:solidFill>
                          <a:latin typeface="Calibri"/>
                          <a:ea typeface="Calibri"/>
                          <a:cs typeface="Calibri"/>
                          <a:sym typeface="Calibri"/>
                        </a:rPr>
                        <a:t>Morgan Stanley</a:t>
                      </a:r>
                      <a:endParaRPr/>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200" u="none" cap="none" strike="noStrike">
                          <a:solidFill>
                            <a:srgbClr val="000000"/>
                          </a:solidFill>
                          <a:latin typeface="Calibri"/>
                          <a:ea typeface="Calibri"/>
                          <a:cs typeface="Calibri"/>
                          <a:sym typeface="Calibri"/>
                        </a:rPr>
                        <a:t>49.0</a:t>
                      </a:r>
                      <a:endParaRPr/>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200" u="none" cap="none" strike="noStrike">
                          <a:solidFill>
                            <a:srgbClr val="000000"/>
                          </a:solidFill>
                          <a:latin typeface="Calibri"/>
                          <a:ea typeface="Calibri"/>
                          <a:cs typeface="Calibri"/>
                          <a:sym typeface="Calibri"/>
                        </a:rPr>
                        <a:t>16.0</a:t>
                      </a:r>
                      <a:endParaRPr/>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90500">
                <a:tc>
                  <a:txBody>
                    <a:bodyPr/>
                    <a:lstStyle/>
                    <a:p>
                      <a:pPr indent="0" lvl="0" marL="0" marR="0" rtl="0" algn="r">
                        <a:spcBef>
                          <a:spcPts val="0"/>
                        </a:spcBef>
                        <a:spcAft>
                          <a:spcPts val="0"/>
                        </a:spcAft>
                        <a:buNone/>
                      </a:pPr>
                      <a:r>
                        <a:rPr b="0" i="0" lang="en-US" sz="1200" u="none" cap="none" strike="noStrike">
                          <a:solidFill>
                            <a:srgbClr val="000000"/>
                          </a:solidFill>
                          <a:latin typeface="Calibri"/>
                          <a:ea typeface="Calibri"/>
                          <a:cs typeface="Calibri"/>
                          <a:sym typeface="Calibri"/>
                        </a:rPr>
                        <a:t>Societe Generale</a:t>
                      </a:r>
                      <a:endParaRPr/>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200" u="none" cap="none" strike="noStrike">
                          <a:solidFill>
                            <a:srgbClr val="000000"/>
                          </a:solidFill>
                          <a:latin typeface="Calibri"/>
                          <a:ea typeface="Calibri"/>
                          <a:cs typeface="Calibri"/>
                          <a:sym typeface="Calibri"/>
                        </a:rPr>
                        <a:t>80.0</a:t>
                      </a:r>
                      <a:endParaRPr/>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200" u="none" cap="none" strike="noStrike">
                          <a:solidFill>
                            <a:srgbClr val="000000"/>
                          </a:solidFill>
                          <a:latin typeface="Calibri"/>
                          <a:ea typeface="Calibri"/>
                          <a:cs typeface="Calibri"/>
                          <a:sym typeface="Calibri"/>
                        </a:rPr>
                        <a:t>26.0</a:t>
                      </a:r>
                      <a:endParaRPr/>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90500">
                <a:tc>
                  <a:txBody>
                    <a:bodyPr/>
                    <a:lstStyle/>
                    <a:p>
                      <a:pPr indent="0" lvl="0" marL="0" marR="0" rtl="0" algn="r">
                        <a:spcBef>
                          <a:spcPts val="0"/>
                        </a:spcBef>
                        <a:spcAft>
                          <a:spcPts val="0"/>
                        </a:spcAft>
                        <a:buNone/>
                      </a:pPr>
                      <a:r>
                        <a:rPr b="0" i="0" lang="en-US" sz="1200" u="none" cap="none" strike="noStrike">
                          <a:solidFill>
                            <a:srgbClr val="000000"/>
                          </a:solidFill>
                          <a:latin typeface="Calibri"/>
                          <a:ea typeface="Calibri"/>
                          <a:cs typeface="Calibri"/>
                          <a:sym typeface="Calibri"/>
                        </a:rPr>
                        <a:t>Goldman Sachs</a:t>
                      </a:r>
                      <a:endParaRPr/>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200" u="none" cap="none" strike="noStrike">
                          <a:solidFill>
                            <a:srgbClr val="000000"/>
                          </a:solidFill>
                          <a:latin typeface="Calibri"/>
                          <a:ea typeface="Calibri"/>
                          <a:cs typeface="Calibri"/>
                          <a:sym typeface="Calibri"/>
                        </a:rPr>
                        <a:t>100.0</a:t>
                      </a:r>
                      <a:endParaRPr/>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200" u="none" cap="none" strike="noStrike">
                          <a:solidFill>
                            <a:srgbClr val="000000"/>
                          </a:solidFill>
                          <a:latin typeface="Calibri"/>
                          <a:ea typeface="Calibri"/>
                          <a:cs typeface="Calibri"/>
                          <a:sym typeface="Calibri"/>
                        </a:rPr>
                        <a:t>35.0</a:t>
                      </a:r>
                      <a:endParaRPr/>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90500">
                <a:tc>
                  <a:txBody>
                    <a:bodyPr/>
                    <a:lstStyle/>
                    <a:p>
                      <a:pPr indent="0" lvl="0" marL="0" marR="0" rtl="0" algn="r">
                        <a:spcBef>
                          <a:spcPts val="0"/>
                        </a:spcBef>
                        <a:spcAft>
                          <a:spcPts val="0"/>
                        </a:spcAft>
                        <a:buNone/>
                      </a:pPr>
                      <a:r>
                        <a:rPr b="0" i="0" lang="en-US" sz="1200" u="none" cap="none" strike="noStrike">
                          <a:solidFill>
                            <a:srgbClr val="000000"/>
                          </a:solidFill>
                          <a:latin typeface="Calibri"/>
                          <a:ea typeface="Calibri"/>
                          <a:cs typeface="Calibri"/>
                          <a:sym typeface="Calibri"/>
                        </a:rPr>
                        <a:t>Credit Suisse</a:t>
                      </a:r>
                      <a:endParaRPr/>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200" u="none" cap="none" strike="noStrike">
                          <a:solidFill>
                            <a:srgbClr val="000000"/>
                          </a:solidFill>
                          <a:latin typeface="Calibri"/>
                          <a:ea typeface="Calibri"/>
                          <a:cs typeface="Calibri"/>
                          <a:sym typeface="Calibri"/>
                        </a:rPr>
                        <a:t>75.0</a:t>
                      </a:r>
                      <a:endParaRPr/>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200" u="none" cap="none" strike="noStrike">
                          <a:solidFill>
                            <a:srgbClr val="000000"/>
                          </a:solidFill>
                          <a:latin typeface="Calibri"/>
                          <a:ea typeface="Calibri"/>
                          <a:cs typeface="Calibri"/>
                          <a:sym typeface="Calibri"/>
                        </a:rPr>
                        <a:t>27.0</a:t>
                      </a:r>
                      <a:endParaRPr/>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90500">
                <a:tc>
                  <a:txBody>
                    <a:bodyPr/>
                    <a:lstStyle/>
                    <a:p>
                      <a:pPr indent="0" lvl="0" marL="0" marR="0" rtl="0" algn="r">
                        <a:spcBef>
                          <a:spcPts val="0"/>
                        </a:spcBef>
                        <a:spcAft>
                          <a:spcPts val="0"/>
                        </a:spcAft>
                        <a:buNone/>
                      </a:pPr>
                      <a:r>
                        <a:rPr b="0" i="0" lang="en-US" sz="1200" u="none" cap="none" strike="noStrike">
                          <a:solidFill>
                            <a:srgbClr val="000000"/>
                          </a:solidFill>
                          <a:latin typeface="Calibri"/>
                          <a:ea typeface="Calibri"/>
                          <a:cs typeface="Calibri"/>
                          <a:sym typeface="Calibri"/>
                        </a:rPr>
                        <a:t>HBSC</a:t>
                      </a:r>
                      <a:endParaRPr/>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200" u="none" cap="none" strike="noStrike">
                          <a:solidFill>
                            <a:srgbClr val="000000"/>
                          </a:solidFill>
                          <a:latin typeface="Calibri"/>
                          <a:ea typeface="Calibri"/>
                          <a:cs typeface="Calibri"/>
                          <a:sym typeface="Calibri"/>
                        </a:rPr>
                        <a:t>215.0</a:t>
                      </a:r>
                      <a:endParaRPr/>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200" u="none" cap="none" strike="noStrike">
                          <a:solidFill>
                            <a:srgbClr val="000000"/>
                          </a:solidFill>
                          <a:latin typeface="Calibri"/>
                          <a:ea typeface="Calibri"/>
                          <a:cs typeface="Calibri"/>
                          <a:sym typeface="Calibri"/>
                        </a:rPr>
                        <a:t>97.0</a:t>
                      </a:r>
                      <a:endParaRPr/>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90500">
                <a:tc>
                  <a:txBody>
                    <a:bodyPr/>
                    <a:lstStyle/>
                    <a:p>
                      <a:pPr indent="0" lvl="0" marL="0" marR="0" rtl="0" algn="r">
                        <a:spcBef>
                          <a:spcPts val="0"/>
                        </a:spcBef>
                        <a:spcAft>
                          <a:spcPts val="0"/>
                        </a:spcAft>
                        <a:buNone/>
                      </a:pPr>
                      <a:r>
                        <a:rPr b="0" i="0" lang="en-US" sz="1200" u="none" cap="none" strike="noStrike">
                          <a:solidFill>
                            <a:srgbClr val="000000"/>
                          </a:solidFill>
                          <a:latin typeface="Calibri"/>
                          <a:ea typeface="Calibri"/>
                          <a:cs typeface="Calibri"/>
                          <a:sym typeface="Calibri"/>
                        </a:rPr>
                        <a:t>JP Morgan</a:t>
                      </a:r>
                      <a:endParaRPr/>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200" u="none" cap="none" strike="noStrike">
                          <a:solidFill>
                            <a:srgbClr val="000000"/>
                          </a:solidFill>
                          <a:latin typeface="Calibri"/>
                          <a:ea typeface="Calibri"/>
                          <a:cs typeface="Calibri"/>
                          <a:sym typeface="Calibri"/>
                        </a:rPr>
                        <a:t>165.0</a:t>
                      </a:r>
                      <a:endParaRPr/>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200" u="none" cap="none" strike="noStrike">
                          <a:solidFill>
                            <a:srgbClr val="000000"/>
                          </a:solidFill>
                          <a:latin typeface="Calibri"/>
                          <a:ea typeface="Calibri"/>
                          <a:cs typeface="Calibri"/>
                          <a:sym typeface="Calibri"/>
                        </a:rPr>
                        <a:t>85.0</a:t>
                      </a:r>
                      <a:endParaRPr/>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90500">
                <a:tc>
                  <a:txBody>
                    <a:bodyPr/>
                    <a:lstStyle/>
                    <a:p>
                      <a:pPr indent="0" lvl="0" marL="0" marR="0" rtl="0" algn="r">
                        <a:spcBef>
                          <a:spcPts val="0"/>
                        </a:spcBef>
                        <a:spcAft>
                          <a:spcPts val="0"/>
                        </a:spcAft>
                        <a:buNone/>
                      </a:pPr>
                      <a:r>
                        <a:rPr b="0" i="0" lang="en-US" sz="1200" u="none" cap="none" strike="noStrike">
                          <a:solidFill>
                            <a:srgbClr val="000000"/>
                          </a:solidFill>
                          <a:latin typeface="Calibri"/>
                          <a:ea typeface="Calibri"/>
                          <a:cs typeface="Calibri"/>
                          <a:sym typeface="Calibri"/>
                        </a:rPr>
                        <a:t>Santader</a:t>
                      </a:r>
                      <a:endParaRPr/>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200" u="none" cap="none" strike="noStrike">
                          <a:solidFill>
                            <a:srgbClr val="000000"/>
                          </a:solidFill>
                          <a:latin typeface="Calibri"/>
                          <a:ea typeface="Calibri"/>
                          <a:cs typeface="Calibri"/>
                          <a:sym typeface="Calibri"/>
                        </a:rPr>
                        <a:t>116.0</a:t>
                      </a:r>
                      <a:endParaRPr/>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200" u="none" cap="none" strike="noStrike">
                          <a:solidFill>
                            <a:srgbClr val="000000"/>
                          </a:solidFill>
                          <a:latin typeface="Calibri"/>
                          <a:ea typeface="Calibri"/>
                          <a:cs typeface="Calibri"/>
                          <a:sym typeface="Calibri"/>
                        </a:rPr>
                        <a:t>64.0</a:t>
                      </a:r>
                      <a:endParaRPr/>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pic>
        <p:nvPicPr>
          <p:cNvPr descr="worldslargestbanks.pdf" id="104" name="Google Shape;104;p3"/>
          <p:cNvPicPr preferRelativeResize="0"/>
          <p:nvPr>
            <p:ph idx="2" type="body"/>
          </p:nvPr>
        </p:nvPicPr>
        <p:blipFill rotWithShape="1">
          <a:blip r:embed="rId3">
            <a:alphaModFix/>
          </a:blip>
          <a:srcRect b="-6034" l="0" r="0" t="-6033"/>
          <a:stretch/>
        </p:blipFill>
        <p:spPr>
          <a:xfrm>
            <a:off x="4648200" y="1600200"/>
            <a:ext cx="4038600" cy="4525963"/>
          </a:xfrm>
          <a:prstGeom prst="rect">
            <a:avLst/>
          </a:prstGeom>
          <a:noFill/>
          <a:ln>
            <a:noFill/>
          </a:ln>
        </p:spPr>
      </p:pic>
      <p:sp>
        <p:nvSpPr>
          <p:cNvPr id="105" name="Google Shape;105;p3"/>
          <p:cNvSpPr txBox="1"/>
          <p:nvPr/>
        </p:nvSpPr>
        <p:spPr>
          <a:xfrm>
            <a:off x="247650" y="6324600"/>
            <a:ext cx="4324200" cy="43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Calibri"/>
                <a:ea typeface="Calibri"/>
                <a:cs typeface="Calibri"/>
                <a:sym typeface="Calibri"/>
              </a:rPr>
              <a:t>Graph from Alberto Cairo, The functional art, Figure 2.12.</a:t>
            </a:r>
            <a:endParaRPr>
              <a:latin typeface="Calibri"/>
              <a:ea typeface="Calibri"/>
              <a:cs typeface="Calibri"/>
              <a:sym typeface="Calibri"/>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3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Is “chartjunk” useful? …</a:t>
            </a:r>
            <a:endParaRPr/>
          </a:p>
        </p:txBody>
      </p:sp>
      <p:sp>
        <p:nvSpPr>
          <p:cNvPr id="290" name="Google Shape;290;p35"/>
          <p:cNvSpPr txBox="1"/>
          <p:nvPr>
            <p:ph idx="1" type="body"/>
          </p:nvPr>
        </p:nvSpPr>
        <p:spPr>
          <a:xfrm>
            <a:off x="457200" y="1600200"/>
            <a:ext cx="8229600" cy="4767059"/>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Char char="•"/>
            </a:pPr>
            <a:r>
              <a:rPr lang="en-US"/>
              <a:t>Randomized experiments in which both types of graphs are shown to two different groups of people suggest that both are equally effective at conveying the underlying message, but that “chartjunk” graphs can be easier to recall!</a:t>
            </a:r>
            <a:endParaRPr/>
          </a:p>
          <a:p>
            <a:pPr indent="-342900" lvl="0" marL="342900" rtl="0" algn="l">
              <a:spcBef>
                <a:spcPts val="640"/>
              </a:spcBef>
              <a:spcAft>
                <a:spcPts val="0"/>
              </a:spcAft>
              <a:buClr>
                <a:schemeClr val="dk1"/>
              </a:buClr>
              <a:buSzPts val="3200"/>
              <a:buChar char="•"/>
            </a:pPr>
            <a:r>
              <a:rPr lang="en-US"/>
              <a:t>This is probably the case for unidimensional graphs, but probably not for more complex examples.</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3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Other examples of “Chartjunk”</a:t>
            </a:r>
            <a:endParaRPr/>
          </a:p>
        </p:txBody>
      </p:sp>
      <p:pic>
        <p:nvPicPr>
          <p:cNvPr descr="monstrouscosts.jpg" id="296" name="Google Shape;296;p36"/>
          <p:cNvPicPr preferRelativeResize="0"/>
          <p:nvPr>
            <p:ph idx="1" type="body"/>
          </p:nvPr>
        </p:nvPicPr>
        <p:blipFill rotWithShape="1">
          <a:blip r:embed="rId3">
            <a:alphaModFix/>
          </a:blip>
          <a:srcRect b="-19896" l="0" r="0" t="-19896"/>
          <a:stretch/>
        </p:blipFill>
        <p:spPr>
          <a:xfrm>
            <a:off x="457200" y="1417650"/>
            <a:ext cx="4038600" cy="4526100"/>
          </a:xfrm>
          <a:prstGeom prst="rect">
            <a:avLst/>
          </a:prstGeom>
          <a:noFill/>
          <a:ln>
            <a:noFill/>
          </a:ln>
        </p:spPr>
      </p:pic>
      <p:pic>
        <p:nvPicPr>
          <p:cNvPr descr="andyoucameherewhy.jpg" id="297" name="Google Shape;297;p36"/>
          <p:cNvPicPr preferRelativeResize="0"/>
          <p:nvPr>
            <p:ph idx="2" type="body"/>
          </p:nvPr>
        </p:nvPicPr>
        <p:blipFill rotWithShape="1">
          <a:blip r:embed="rId4">
            <a:alphaModFix/>
          </a:blip>
          <a:srcRect b="-6922" l="0" r="0" t="-6923"/>
          <a:stretch/>
        </p:blipFill>
        <p:spPr>
          <a:xfrm>
            <a:off x="4648200" y="1417650"/>
            <a:ext cx="4038600" cy="4526100"/>
          </a:xfrm>
          <a:prstGeom prst="rect">
            <a:avLst/>
          </a:prstGeom>
          <a:noFill/>
          <a:ln>
            <a:noFill/>
          </a:ln>
        </p:spPr>
      </p:pic>
      <p:sp>
        <p:nvSpPr>
          <p:cNvPr id="298" name="Google Shape;298;p36"/>
          <p:cNvSpPr txBox="1"/>
          <p:nvPr/>
        </p:nvSpPr>
        <p:spPr>
          <a:xfrm>
            <a:off x="1650825" y="6012371"/>
            <a:ext cx="5994900" cy="3387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Calibri"/>
                <a:ea typeface="Calibri"/>
                <a:cs typeface="Calibri"/>
                <a:sym typeface="Calibri"/>
              </a:rPr>
              <a:t>There is something very wrong with both charts …  Can you tell what?</a:t>
            </a:r>
            <a:endParaRPr/>
          </a:p>
        </p:txBody>
      </p:sp>
      <p:sp>
        <p:nvSpPr>
          <p:cNvPr id="299" name="Google Shape;299;p36"/>
          <p:cNvSpPr txBox="1"/>
          <p:nvPr/>
        </p:nvSpPr>
        <p:spPr>
          <a:xfrm>
            <a:off x="0" y="6262175"/>
            <a:ext cx="8540700" cy="43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Calibri"/>
                <a:ea typeface="Calibri"/>
                <a:cs typeface="Calibri"/>
                <a:sym typeface="Calibri"/>
              </a:rPr>
              <a:t>Source: </a:t>
            </a:r>
            <a:r>
              <a:rPr lang="en-US" u="sng">
                <a:solidFill>
                  <a:schemeClr val="hlink"/>
                </a:solidFill>
                <a:latin typeface="Calibri"/>
                <a:ea typeface="Calibri"/>
                <a:cs typeface="Calibri"/>
                <a:sym typeface="Calibri"/>
                <a:hlinkClick r:id="rId5"/>
              </a:rPr>
              <a:t>https://eagereyes.org/blog/2010/chart-junk-considered-useful-after-all</a:t>
            </a:r>
            <a:endParaRPr>
              <a:latin typeface="Calibri"/>
              <a:ea typeface="Calibri"/>
              <a:cs typeface="Calibri"/>
              <a:sym typeface="Calibri"/>
            </a:endParaRPr>
          </a:p>
          <a:p>
            <a:pPr indent="0" lvl="0" marL="0" rtl="0" algn="l">
              <a:spcBef>
                <a:spcPts val="0"/>
              </a:spcBef>
              <a:spcAft>
                <a:spcPts val="0"/>
              </a:spcAft>
              <a:buNone/>
            </a:pPr>
            <a:r>
              <a:rPr lang="en-US">
                <a:latin typeface="Calibri"/>
                <a:ea typeface="Calibri"/>
                <a:cs typeface="Calibri"/>
                <a:sym typeface="Calibri"/>
              </a:rPr>
              <a:t>              </a:t>
            </a:r>
            <a:r>
              <a:rPr lang="en-US" u="sng">
                <a:solidFill>
                  <a:schemeClr val="hlink"/>
                </a:solidFill>
                <a:latin typeface="Calibri"/>
                <a:ea typeface="Calibri"/>
                <a:cs typeface="Calibri"/>
                <a:sym typeface="Calibri"/>
                <a:hlinkClick r:id="rId6"/>
              </a:rPr>
              <a:t>http://1styeargraphics.blogspot.com/2010/10/wordless-diagrams-by-nigel-holmes.html</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Other examples of “Chartjunk”</a:t>
            </a:r>
            <a:endParaRPr/>
          </a:p>
        </p:txBody>
      </p:sp>
      <p:sp>
        <p:nvSpPr>
          <p:cNvPr id="305" name="Google Shape;305;p37"/>
          <p:cNvSpPr txBox="1"/>
          <p:nvPr>
            <p:ph idx="1" type="body"/>
          </p:nvPr>
        </p:nvSpPr>
        <p:spPr>
          <a:xfrm>
            <a:off x="457200" y="1600200"/>
            <a:ext cx="8229600" cy="4882528"/>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Char char="•"/>
            </a:pPr>
            <a:r>
              <a:rPr lang="en-US"/>
              <a:t>The use of decorative figures is not necessarily wrong.  However:</a:t>
            </a:r>
            <a:endParaRPr/>
          </a:p>
          <a:p>
            <a:pPr indent="-285750" lvl="1" marL="742950" rtl="0" algn="l">
              <a:spcBef>
                <a:spcPts val="560"/>
              </a:spcBef>
              <a:spcAft>
                <a:spcPts val="0"/>
              </a:spcAft>
              <a:buClr>
                <a:schemeClr val="dk1"/>
              </a:buClr>
              <a:buSzPts val="2800"/>
              <a:buChar char="–"/>
            </a:pPr>
            <a:r>
              <a:rPr lang="en-US"/>
              <a:t>The use of curved lines (plot on the left) or inclined bars (plot on the right) makes comparisons very difficult because the human brain is not as good at dealing with these as it is with straight horizontal/vertical lines.</a:t>
            </a:r>
            <a:endParaRPr/>
          </a:p>
          <a:p>
            <a:pPr indent="-285750" lvl="1" marL="742950" rtl="0" algn="l">
              <a:spcBef>
                <a:spcPts val="560"/>
              </a:spcBef>
              <a:spcAft>
                <a:spcPts val="0"/>
              </a:spcAft>
              <a:buClr>
                <a:schemeClr val="dk1"/>
              </a:buClr>
              <a:buSzPts val="2800"/>
              <a:buChar char="–"/>
            </a:pPr>
            <a:r>
              <a:rPr lang="en-US"/>
              <a:t>It is impossible to draw conclusions from the 3D green bars (plot on the right) without looking at the numbers.</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3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Insights from multiple disciplines …</a:t>
            </a:r>
            <a:endParaRPr/>
          </a:p>
        </p:txBody>
      </p:sp>
      <p:sp>
        <p:nvSpPr>
          <p:cNvPr id="311" name="Google Shape;311;p3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Char char="•"/>
            </a:pPr>
            <a:r>
              <a:rPr lang="en-US"/>
              <a:t>Graphic design:  Emphasizes aesthetics.</a:t>
            </a:r>
            <a:endParaRPr/>
          </a:p>
          <a:p>
            <a:pPr indent="-342900" lvl="0" marL="342900" rtl="0" algn="l">
              <a:spcBef>
                <a:spcPts val="640"/>
              </a:spcBef>
              <a:spcAft>
                <a:spcPts val="0"/>
              </a:spcAft>
              <a:buClr>
                <a:schemeClr val="dk1"/>
              </a:buClr>
              <a:buSzPts val="3200"/>
              <a:buChar char="•"/>
            </a:pPr>
            <a:r>
              <a:rPr lang="en-US"/>
              <a:t>Computer science:  Emphasizes algorithms.</a:t>
            </a:r>
            <a:endParaRPr/>
          </a:p>
          <a:p>
            <a:pPr indent="-342900" lvl="0" marL="342900" rtl="0" algn="l">
              <a:spcBef>
                <a:spcPts val="640"/>
              </a:spcBef>
              <a:spcAft>
                <a:spcPts val="0"/>
              </a:spcAft>
              <a:buClr>
                <a:schemeClr val="dk1"/>
              </a:buClr>
              <a:buSzPts val="3200"/>
              <a:buChar char="•"/>
            </a:pPr>
            <a:r>
              <a:rPr lang="en-US"/>
              <a:t>Cognitive psychology:  Provides insights into the most effective tools.</a:t>
            </a:r>
            <a:endParaRPr/>
          </a:p>
          <a:p>
            <a:pPr indent="-342900" lvl="0" marL="342900" rtl="0" algn="l">
              <a:spcBef>
                <a:spcPts val="640"/>
              </a:spcBef>
              <a:spcAft>
                <a:spcPts val="0"/>
              </a:spcAft>
              <a:buClr>
                <a:schemeClr val="dk1"/>
              </a:buClr>
              <a:buSzPts val="3200"/>
              <a:buChar char="•"/>
            </a:pPr>
            <a:r>
              <a:rPr lang="en-US"/>
              <a:t>Journalism:  Emphasizes storytelling.</a:t>
            </a:r>
            <a:endParaRPr/>
          </a:p>
          <a:p>
            <a:pPr indent="-342900" lvl="0" marL="342900" rtl="0" algn="l">
              <a:spcBef>
                <a:spcPts val="640"/>
              </a:spcBef>
              <a:spcAft>
                <a:spcPts val="0"/>
              </a:spcAft>
              <a:buClr>
                <a:schemeClr val="dk1"/>
              </a:buClr>
              <a:buSzPts val="3200"/>
              <a:buChar char="•"/>
            </a:pPr>
            <a:r>
              <a:rPr lang="en-US"/>
              <a:t>Statistics:  Emphasizes transmission of information.</a:t>
            </a:r>
            <a:endParaRPr/>
          </a:p>
          <a:p>
            <a:pPr indent="-139700" lvl="0" marL="342900" rtl="0" algn="l">
              <a:spcBef>
                <a:spcPts val="640"/>
              </a:spcBef>
              <a:spcAft>
                <a:spcPts val="0"/>
              </a:spcAft>
              <a:buClr>
                <a:schemeClr val="dk1"/>
              </a:buClr>
              <a:buSzPts val="3200"/>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A picture is worth a 1,000 words …</a:t>
            </a:r>
            <a:endParaRPr/>
          </a:p>
        </p:txBody>
      </p:sp>
      <p:pic>
        <p:nvPicPr>
          <p:cNvPr descr="usunemployment.png" id="111" name="Google Shape;111;p4"/>
          <p:cNvPicPr preferRelativeResize="0"/>
          <p:nvPr>
            <p:ph idx="1" type="body"/>
          </p:nvPr>
        </p:nvPicPr>
        <p:blipFill rotWithShape="1">
          <a:blip r:embed="rId3">
            <a:alphaModFix/>
          </a:blip>
          <a:srcRect b="-8071" l="0" r="0" t="-8071"/>
          <a:stretch/>
        </p:blipFill>
        <p:spPr>
          <a:xfrm>
            <a:off x="457200" y="1600200"/>
            <a:ext cx="8229600" cy="4525963"/>
          </a:xfrm>
          <a:prstGeom prst="rect">
            <a:avLst/>
          </a:prstGeom>
          <a:noFill/>
          <a:ln>
            <a:noFill/>
          </a:ln>
        </p:spPr>
      </p:pic>
      <p:sp>
        <p:nvSpPr>
          <p:cNvPr id="112" name="Google Shape;112;p4"/>
          <p:cNvSpPr txBox="1"/>
          <p:nvPr/>
        </p:nvSpPr>
        <p:spPr>
          <a:xfrm>
            <a:off x="247650" y="6324600"/>
            <a:ext cx="4324200" cy="43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Calibri"/>
                <a:ea typeface="Calibri"/>
                <a:cs typeface="Calibri"/>
                <a:sym typeface="Calibri"/>
              </a:rPr>
              <a:t>Graph from Alberto Cairo, The functional art, Figure 1.11</a:t>
            </a:r>
            <a:endParaRPr>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A picture is worth a 1,000 words …</a:t>
            </a:r>
            <a:endParaRPr/>
          </a:p>
        </p:txBody>
      </p:sp>
      <p:sp>
        <p:nvSpPr>
          <p:cNvPr id="118" name="Google Shape;118;p5"/>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2800"/>
              <a:buChar char="•"/>
            </a:pPr>
            <a:r>
              <a:rPr lang="en-US"/>
              <a:t>However, the brain is not equally good at deciphering all visual cues! </a:t>
            </a:r>
            <a:endParaRPr/>
          </a:p>
          <a:p>
            <a:pPr indent="-342900" lvl="0" marL="342900" rtl="0" algn="l">
              <a:spcBef>
                <a:spcPts val="560"/>
              </a:spcBef>
              <a:spcAft>
                <a:spcPts val="0"/>
              </a:spcAft>
              <a:buClr>
                <a:schemeClr val="dk1"/>
              </a:buClr>
              <a:buSzPts val="2800"/>
              <a:buChar char="•"/>
            </a:pPr>
            <a:r>
              <a:rPr lang="en-US"/>
              <a:t>This course is about designing great visualizations!</a:t>
            </a:r>
            <a:endParaRPr/>
          </a:p>
        </p:txBody>
      </p:sp>
      <p:pic>
        <p:nvPicPr>
          <p:cNvPr descr="humanbraincanunderstand.png" id="119" name="Google Shape;119;p5"/>
          <p:cNvPicPr preferRelativeResize="0"/>
          <p:nvPr>
            <p:ph idx="2" type="body"/>
          </p:nvPr>
        </p:nvPicPr>
        <p:blipFill rotWithShape="1">
          <a:blip r:embed="rId3">
            <a:alphaModFix/>
          </a:blip>
          <a:srcRect b="-45782" l="0" r="0" t="-45782"/>
          <a:stretch/>
        </p:blipFill>
        <p:spPr>
          <a:xfrm>
            <a:off x="4648200" y="1600200"/>
            <a:ext cx="4038600" cy="4525963"/>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A picture is worth a 1,000 words …</a:t>
            </a:r>
            <a:endParaRPr/>
          </a:p>
        </p:txBody>
      </p:sp>
      <p:pic>
        <p:nvPicPr>
          <p:cNvPr descr="worldslargestbanks_few.jpg" id="125" name="Google Shape;125;p6"/>
          <p:cNvPicPr preferRelativeResize="0"/>
          <p:nvPr>
            <p:ph idx="2" type="body"/>
          </p:nvPr>
        </p:nvPicPr>
        <p:blipFill rotWithShape="1">
          <a:blip r:embed="rId3">
            <a:alphaModFix/>
          </a:blip>
          <a:srcRect b="-28203" l="0" r="0" t="-28203"/>
          <a:stretch/>
        </p:blipFill>
        <p:spPr>
          <a:xfrm>
            <a:off x="4648200" y="1600200"/>
            <a:ext cx="4038600" cy="4525963"/>
          </a:xfrm>
          <a:prstGeom prst="rect">
            <a:avLst/>
          </a:prstGeom>
          <a:noFill/>
          <a:ln>
            <a:noFill/>
          </a:ln>
        </p:spPr>
      </p:pic>
      <p:pic>
        <p:nvPicPr>
          <p:cNvPr descr="worldslargestbanks_original.jpg" id="126" name="Google Shape;126;p6"/>
          <p:cNvPicPr preferRelativeResize="0"/>
          <p:nvPr>
            <p:ph idx="1" type="body"/>
          </p:nvPr>
        </p:nvPicPr>
        <p:blipFill rotWithShape="1">
          <a:blip r:embed="rId4">
            <a:alphaModFix/>
          </a:blip>
          <a:srcRect b="-30868" l="0" r="0" t="-30868"/>
          <a:stretch/>
        </p:blipFill>
        <p:spPr>
          <a:xfrm>
            <a:off x="457200" y="1600200"/>
            <a:ext cx="4038600" cy="4525963"/>
          </a:xfrm>
          <a:prstGeom prst="rect">
            <a:avLst/>
          </a:prstGeom>
          <a:noFill/>
          <a:ln>
            <a:noFill/>
          </a:ln>
        </p:spPr>
      </p:pic>
      <p:sp>
        <p:nvSpPr>
          <p:cNvPr id="127" name="Google Shape;127;p6"/>
          <p:cNvSpPr txBox="1"/>
          <p:nvPr/>
        </p:nvSpPr>
        <p:spPr>
          <a:xfrm>
            <a:off x="247650" y="6324600"/>
            <a:ext cx="5316600" cy="43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Calibri"/>
                <a:ea typeface="Calibri"/>
                <a:cs typeface="Calibri"/>
                <a:sym typeface="Calibri"/>
              </a:rPr>
              <a:t>Figure from Stephen Few </a:t>
            </a:r>
            <a:r>
              <a:rPr lang="en-US" u="sng">
                <a:solidFill>
                  <a:schemeClr val="hlink"/>
                </a:solidFill>
                <a:latin typeface="Calibri"/>
                <a:ea typeface="Calibri"/>
                <a:cs typeface="Calibri"/>
                <a:sym typeface="Calibri"/>
                <a:hlinkClick r:id="rId5"/>
              </a:rPr>
              <a:t>http://perceptualedge.com/example18.php</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What is data visualization?</a:t>
            </a:r>
            <a:endParaRPr/>
          </a:p>
        </p:txBody>
      </p:sp>
      <p:sp>
        <p:nvSpPr>
          <p:cNvPr id="133" name="Google Shape;133;p7"/>
          <p:cNvSpPr txBox="1"/>
          <p:nvPr>
            <p:ph idx="1" type="body"/>
          </p:nvPr>
        </p:nvSpPr>
        <p:spPr>
          <a:xfrm>
            <a:off x="457200" y="1552222"/>
            <a:ext cx="8229600" cy="4995334"/>
          </a:xfrm>
          <a:prstGeom prst="rect">
            <a:avLst/>
          </a:prstGeom>
          <a:noFill/>
          <a:ln>
            <a:noFill/>
          </a:ln>
        </p:spPr>
        <p:txBody>
          <a:bodyPr anchorCtr="0" anchor="t" bIns="45700" lIns="91425" spcFirstLastPara="1" rIns="91425" wrap="square" tIns="45700">
            <a:normAutofit/>
          </a:bodyPr>
          <a:lstStyle/>
          <a:p>
            <a:pPr indent="-269240" lvl="0" marL="342900" rtl="0" algn="l">
              <a:spcBef>
                <a:spcPts val="0"/>
              </a:spcBef>
              <a:spcAft>
                <a:spcPts val="0"/>
              </a:spcAft>
              <a:buClr>
                <a:schemeClr val="dk1"/>
              </a:buClr>
              <a:buSzPts val="1800"/>
              <a:buChar char="•"/>
            </a:pPr>
            <a:r>
              <a:rPr lang="en-US" sz="2400"/>
              <a:t>“Data visualization is the presentation of data in a pictorial or graphical format.”</a:t>
            </a:r>
            <a:r>
              <a:rPr lang="en-US" sz="1800"/>
              <a:t> – SAS Corporation.</a:t>
            </a:r>
            <a:endParaRPr sz="1800"/>
          </a:p>
          <a:p>
            <a:pPr indent="0" lvl="0" marL="0" rtl="0" algn="l">
              <a:spcBef>
                <a:spcPts val="0"/>
              </a:spcBef>
              <a:spcAft>
                <a:spcPts val="0"/>
              </a:spcAft>
              <a:buNone/>
            </a:pPr>
            <a:r>
              <a:t/>
            </a:r>
            <a:endParaRPr sz="1800"/>
          </a:p>
          <a:p>
            <a:pPr indent="-269240" lvl="0" marL="342900" rtl="0" algn="l">
              <a:spcBef>
                <a:spcPts val="592"/>
              </a:spcBef>
              <a:spcAft>
                <a:spcPts val="0"/>
              </a:spcAft>
              <a:buClr>
                <a:schemeClr val="dk1"/>
              </a:buClr>
              <a:buSzPts val="1800"/>
              <a:buChar char="•"/>
            </a:pPr>
            <a:r>
              <a:rPr lang="en-US" sz="2400"/>
              <a:t>“The main goal of data visualization is to communicate information clearly and effectively through graphical means.”</a:t>
            </a:r>
            <a:r>
              <a:rPr lang="en-US" sz="1800"/>
              <a:t> – Friedman (2008) "Data Visualization and Infographics”.</a:t>
            </a:r>
            <a:endParaRPr sz="1800"/>
          </a:p>
          <a:p>
            <a:pPr indent="0" lvl="0" marL="0" rtl="0" algn="l">
              <a:spcBef>
                <a:spcPts val="592"/>
              </a:spcBef>
              <a:spcAft>
                <a:spcPts val="0"/>
              </a:spcAft>
              <a:buNone/>
            </a:pPr>
            <a:r>
              <a:t/>
            </a:r>
            <a:endParaRPr sz="1800"/>
          </a:p>
          <a:p>
            <a:pPr indent="-307340" lvl="0" marL="342900" rtl="0" algn="l">
              <a:spcBef>
                <a:spcPts val="592"/>
              </a:spcBef>
              <a:spcAft>
                <a:spcPts val="0"/>
              </a:spcAft>
              <a:buClr>
                <a:schemeClr val="dk1"/>
              </a:buClr>
              <a:buSzPts val="2400"/>
              <a:buChar char="•"/>
            </a:pPr>
            <a:r>
              <a:rPr lang="en-US" sz="2400"/>
              <a:t>Data visualization is the study of the visual representation of data, meaning "information that has been abstracted in some schematic form, including attributes or variables for the units of information."</a:t>
            </a:r>
            <a:endParaRPr sz="24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What is data visualization?</a:t>
            </a:r>
            <a:endParaRPr/>
          </a:p>
        </p:txBody>
      </p:sp>
      <p:sp>
        <p:nvSpPr>
          <p:cNvPr id="139" name="Google Shape;139;p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254000" lvl="0" marL="342900" rtl="0" algn="l">
              <a:spcBef>
                <a:spcPts val="0"/>
              </a:spcBef>
              <a:spcAft>
                <a:spcPts val="0"/>
              </a:spcAft>
              <a:buClr>
                <a:schemeClr val="dk1"/>
              </a:buClr>
              <a:buSzPts val="1800"/>
              <a:buChar char="•"/>
            </a:pPr>
            <a:r>
              <a:rPr lang="en-US" sz="2400"/>
              <a:t>“Information visualization is the use of computer-supported interactive visual representations of abstract data to amplify cognition.”</a:t>
            </a:r>
            <a:r>
              <a:rPr lang="en-US" sz="1800"/>
              <a:t> – Card, Mackinlay and Schneiderman (1999) Readings in Information Visualization:  Using Vision to Think.</a:t>
            </a:r>
            <a:endParaRPr sz="1800"/>
          </a:p>
          <a:p>
            <a:pPr indent="0" lvl="0" marL="342900" rtl="0" algn="l">
              <a:spcBef>
                <a:spcPts val="0"/>
              </a:spcBef>
              <a:spcAft>
                <a:spcPts val="0"/>
              </a:spcAft>
              <a:buNone/>
            </a:pPr>
            <a:r>
              <a:t/>
            </a:r>
            <a:endParaRPr sz="1800"/>
          </a:p>
          <a:p>
            <a:pPr indent="-292100" lvl="0" marL="342900" rtl="0" algn="l">
              <a:spcBef>
                <a:spcPts val="0"/>
              </a:spcBef>
              <a:spcAft>
                <a:spcPts val="0"/>
              </a:spcAft>
              <a:buClr>
                <a:schemeClr val="dk1"/>
              </a:buClr>
              <a:buSzPts val="2400"/>
              <a:buChar char="•"/>
            </a:pPr>
            <a:r>
              <a:rPr lang="en-US" sz="2400"/>
              <a:t>I would slightly modify it to say “… of abstract data to amplify cognition </a:t>
            </a:r>
            <a:r>
              <a:rPr b="1" lang="en-US" sz="2400"/>
              <a:t>and communicate information</a:t>
            </a:r>
            <a:r>
              <a:rPr lang="en-US" sz="2400"/>
              <a:t> .”</a:t>
            </a:r>
            <a:endParaRPr sz="24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What is data visualization?</a:t>
            </a:r>
            <a:endParaRPr/>
          </a:p>
        </p:txBody>
      </p:sp>
      <p:sp>
        <p:nvSpPr>
          <p:cNvPr id="145" name="Google Shape;145;p9"/>
          <p:cNvSpPr txBox="1"/>
          <p:nvPr>
            <p:ph idx="1" type="body"/>
          </p:nvPr>
        </p:nvSpPr>
        <p:spPr>
          <a:xfrm>
            <a:off x="457200" y="1417638"/>
            <a:ext cx="8229600" cy="4986089"/>
          </a:xfrm>
          <a:prstGeom prst="rect">
            <a:avLst/>
          </a:prstGeom>
          <a:noFill/>
          <a:ln>
            <a:noFill/>
          </a:ln>
        </p:spPr>
        <p:txBody>
          <a:bodyPr anchorCtr="0" anchor="t" bIns="45700" lIns="91425" spcFirstLastPara="1" rIns="91425" wrap="square" tIns="45700">
            <a:normAutofit/>
          </a:bodyPr>
          <a:lstStyle/>
          <a:p>
            <a:pPr indent="-254000" lvl="0" marL="342900" rtl="0" algn="l">
              <a:spcBef>
                <a:spcPts val="0"/>
              </a:spcBef>
              <a:spcAft>
                <a:spcPts val="0"/>
              </a:spcAft>
              <a:buClr>
                <a:schemeClr val="dk1"/>
              </a:buClr>
              <a:buSzPts val="1800"/>
              <a:buChar char="•"/>
            </a:pPr>
            <a:r>
              <a:rPr lang="en-US" sz="2400"/>
              <a:t>“Visualization doesn't happen on a page or on a screen.  It happens in the viewer's brain.”</a:t>
            </a:r>
            <a:r>
              <a:rPr lang="en-US" sz="1800"/>
              <a:t> – Robert Spence, Information Visualization.</a:t>
            </a:r>
            <a:endParaRPr sz="1800"/>
          </a:p>
          <a:p>
            <a:pPr indent="0" lvl="0" marL="342900" rtl="0" algn="l">
              <a:spcBef>
                <a:spcPts val="0"/>
              </a:spcBef>
              <a:spcAft>
                <a:spcPts val="0"/>
              </a:spcAft>
              <a:buNone/>
            </a:pPr>
            <a:r>
              <a:t/>
            </a:r>
            <a:endParaRPr sz="1800"/>
          </a:p>
          <a:p>
            <a:pPr indent="-292100" lvl="0" marL="342900" rtl="0" algn="l">
              <a:spcBef>
                <a:spcPts val="0"/>
              </a:spcBef>
              <a:spcAft>
                <a:spcPts val="0"/>
              </a:spcAft>
              <a:buClr>
                <a:schemeClr val="dk1"/>
              </a:buClr>
              <a:buSzPts val="2400"/>
              <a:buChar char="•"/>
            </a:pPr>
            <a:r>
              <a:rPr lang="en-US" sz="2400"/>
              <a:t>Insights from cognitive psychology are important!</a:t>
            </a:r>
            <a:endParaRPr sz="2400"/>
          </a:p>
          <a:p>
            <a:pPr indent="0" lvl="0" marL="0" rtl="0" algn="l">
              <a:spcBef>
                <a:spcPts val="0"/>
              </a:spcBef>
              <a:spcAft>
                <a:spcPts val="0"/>
              </a:spcAft>
              <a:buNone/>
            </a:pPr>
            <a:r>
              <a:t/>
            </a:r>
            <a:endParaRPr sz="1800"/>
          </a:p>
          <a:p>
            <a:pPr indent="-292100" lvl="0" marL="342900" rtl="0" algn="l">
              <a:spcBef>
                <a:spcPts val="640"/>
              </a:spcBef>
              <a:spcAft>
                <a:spcPts val="0"/>
              </a:spcAft>
              <a:buClr>
                <a:schemeClr val="dk1"/>
              </a:buClr>
              <a:buSzPts val="2400"/>
              <a:buChar char="•"/>
            </a:pPr>
            <a:r>
              <a:rPr lang="en-US" sz="2400"/>
              <a:t>A couple of excellent TED talks that illustrate what good visualizations are:</a:t>
            </a:r>
            <a:endParaRPr sz="2400"/>
          </a:p>
          <a:p>
            <a:pPr indent="-196850" lvl="1" marL="742950" rtl="0" algn="l">
              <a:spcBef>
                <a:spcPts val="280"/>
              </a:spcBef>
              <a:spcAft>
                <a:spcPts val="0"/>
              </a:spcAft>
              <a:buClr>
                <a:schemeClr val="dk1"/>
              </a:buClr>
              <a:buSzPts val="1400"/>
              <a:buNone/>
            </a:pPr>
            <a:r>
              <a:t/>
            </a:r>
            <a:endParaRPr sz="1800" u="sng">
              <a:solidFill>
                <a:schemeClr val="hlink"/>
              </a:solidFill>
              <a:hlinkClick r:id="rId3"/>
            </a:endParaRPr>
          </a:p>
          <a:p>
            <a:pPr indent="-311150" lvl="1" marL="742950" rtl="0" algn="l">
              <a:spcBef>
                <a:spcPts val="280"/>
              </a:spcBef>
              <a:spcAft>
                <a:spcPts val="0"/>
              </a:spcAft>
              <a:buClr>
                <a:schemeClr val="dk1"/>
              </a:buClr>
              <a:buSzPts val="1800"/>
              <a:buChar char="–"/>
            </a:pPr>
            <a:r>
              <a:rPr lang="en-US" sz="1800" u="sng">
                <a:solidFill>
                  <a:schemeClr val="hlink"/>
                </a:solidFill>
                <a:hlinkClick r:id="rId4"/>
              </a:rPr>
              <a:t>https://www.ted.com/talks/david_mccandless_the_beauty_of_data_visualization</a:t>
            </a:r>
            <a:endParaRPr sz="1800"/>
          </a:p>
          <a:p>
            <a:pPr indent="0" lvl="0" marL="742950" rtl="0" algn="l">
              <a:spcBef>
                <a:spcPts val="280"/>
              </a:spcBef>
              <a:spcAft>
                <a:spcPts val="0"/>
              </a:spcAft>
              <a:buNone/>
            </a:pPr>
            <a:r>
              <a:t/>
            </a:r>
            <a:endParaRPr sz="1800" u="sng">
              <a:solidFill>
                <a:schemeClr val="hlink"/>
              </a:solidFill>
              <a:hlinkClick r:id="rId5"/>
            </a:endParaRPr>
          </a:p>
          <a:p>
            <a:pPr indent="-311150" lvl="1" marL="742950" rtl="0" algn="l">
              <a:spcBef>
                <a:spcPts val="280"/>
              </a:spcBef>
              <a:spcAft>
                <a:spcPts val="0"/>
              </a:spcAft>
              <a:buClr>
                <a:schemeClr val="dk1"/>
              </a:buClr>
              <a:buSzPts val="1800"/>
              <a:buChar char="–"/>
            </a:pPr>
            <a:r>
              <a:rPr lang="en-US" sz="1800" u="sng">
                <a:solidFill>
                  <a:schemeClr val="hlink"/>
                </a:solidFill>
                <a:hlinkClick r:id="rId6"/>
              </a:rPr>
              <a:t>https://www.ted.com/talks/hans_rosling_the_best_stats_you_ve_ever_seen</a:t>
            </a:r>
            <a:endParaRPr sz="1800"/>
          </a:p>
          <a:p>
            <a:pPr indent="0" lvl="0" marL="0" rtl="0" algn="l">
              <a:spcBef>
                <a:spcPts val="280"/>
              </a:spcBef>
              <a:spcAft>
                <a:spcPts val="0"/>
              </a:spcAft>
              <a:buNone/>
            </a:pPr>
            <a:r>
              <a:t/>
            </a:r>
            <a:endParaRPr sz="1800"/>
          </a:p>
          <a:p>
            <a:pPr indent="0" lvl="1" marL="457200" rtl="0" algn="l">
              <a:spcBef>
                <a:spcPts val="280"/>
              </a:spcBef>
              <a:spcAft>
                <a:spcPts val="0"/>
              </a:spcAft>
              <a:buClr>
                <a:schemeClr val="dk1"/>
              </a:buClr>
              <a:buSzPts val="1400"/>
              <a:buNone/>
            </a:pPr>
            <a:r>
              <a:t/>
            </a:r>
            <a:endParaRPr sz="1800"/>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2013-12-29T16:39:50Z</dcterms:created>
  <dc:creator>Abel Rodriguez</dc:creator>
</cp:coreProperties>
</file>